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76" r:id="rId4"/>
    <p:sldId id="258" r:id="rId5"/>
    <p:sldId id="259" r:id="rId6"/>
    <p:sldId id="271" r:id="rId7"/>
    <p:sldId id="272" r:id="rId8"/>
    <p:sldId id="273" r:id="rId9"/>
    <p:sldId id="270" r:id="rId10"/>
    <p:sldId id="260" r:id="rId11"/>
    <p:sldId id="262" r:id="rId12"/>
    <p:sldId id="264" r:id="rId13"/>
    <p:sldId id="265" r:id="rId14"/>
    <p:sldId id="266" r:id="rId15"/>
    <p:sldId id="267" r:id="rId16"/>
    <p:sldId id="268" r:id="rId17"/>
    <p:sldId id="269" r:id="rId18"/>
    <p:sldId id="274" r:id="rId19"/>
    <p:sldId id="275"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765275-38F7-4EC4-B979-BCD0AC53CEAE}">
          <p14:sldIdLst>
            <p14:sldId id="257"/>
            <p14:sldId id="256"/>
            <p14:sldId id="276"/>
            <p14:sldId id="258"/>
            <p14:sldId id="259"/>
            <p14:sldId id="271"/>
            <p14:sldId id="272"/>
            <p14:sldId id="273"/>
            <p14:sldId id="270"/>
            <p14:sldId id="260"/>
            <p14:sldId id="262"/>
            <p14:sldId id="264"/>
            <p14:sldId id="265"/>
            <p14:sldId id="266"/>
            <p14:sldId id="267"/>
            <p14:sldId id="268"/>
            <p14:sldId id="269"/>
            <p14:sldId id="274"/>
            <p14:sldId id="275"/>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Ospina" initials="DO" lastIdx="2" clrIdx="0">
    <p:extLst>
      <p:ext uri="{19B8F6BF-5375-455C-9EA6-DF929625EA0E}">
        <p15:presenceInfo xmlns:p15="http://schemas.microsoft.com/office/powerpoint/2012/main" userId="S::dospina@tfsnc.com::412ce797-b472-4105-8b4d-15009bd5dd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7DCF"/>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05" autoAdjust="0"/>
    <p:restoredTop sz="94660"/>
  </p:normalViewPr>
  <p:slideViewPr>
    <p:cSldViewPr snapToGrid="0">
      <p:cViewPr varScale="1">
        <p:scale>
          <a:sx n="114" d="100"/>
          <a:sy n="114" d="100"/>
        </p:scale>
        <p:origin x="6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B804F-0F82-4AF9-98C5-BFD33D7A8947}"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5246-1A7F-4175-A8BB-3556B8D5B345}" type="slidenum">
              <a:rPr lang="en-US" smtClean="0"/>
              <a:t>‹#›</a:t>
            </a:fld>
            <a:endParaRPr lang="en-US"/>
          </a:p>
        </p:txBody>
      </p:sp>
    </p:spTree>
    <p:extLst>
      <p:ext uri="{BB962C8B-B14F-4D97-AF65-F5344CB8AC3E}">
        <p14:creationId xmlns:p14="http://schemas.microsoft.com/office/powerpoint/2010/main" val="259575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DD9D-D363-4B68-8BA5-52CF80FE88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65FB38-330B-4AAE-A4FD-B9E0AFCB9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C17288-AA78-4957-A5B0-9E78B696C896}"/>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5" name="Footer Placeholder 4">
            <a:extLst>
              <a:ext uri="{FF2B5EF4-FFF2-40B4-BE49-F238E27FC236}">
                <a16:creationId xmlns:a16="http://schemas.microsoft.com/office/drawing/2014/main" id="{8D4D3712-F10C-492E-87AB-8A1516F63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9B9DA-E1F1-43FF-A428-60506ECABCBF}"/>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419760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A673-AC32-4218-8004-1C5ACE7B5D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63A750-0824-402F-B058-2B38D9113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BA56A-14A3-41A8-916E-ADD8841DF4A1}"/>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5" name="Footer Placeholder 4">
            <a:extLst>
              <a:ext uri="{FF2B5EF4-FFF2-40B4-BE49-F238E27FC236}">
                <a16:creationId xmlns:a16="http://schemas.microsoft.com/office/drawing/2014/main" id="{2FB133CA-6A0C-499F-AE09-D50AC09E9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481C0-533E-40E4-9F8D-AA03B44B3836}"/>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27664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F71F4-D17B-4323-9357-2127AA9D4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959165-B21E-4193-B678-ED0DDE872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FE3D-BD35-463D-BA2D-13AC18B1B2E8}"/>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5" name="Footer Placeholder 4">
            <a:extLst>
              <a:ext uri="{FF2B5EF4-FFF2-40B4-BE49-F238E27FC236}">
                <a16:creationId xmlns:a16="http://schemas.microsoft.com/office/drawing/2014/main" id="{C0E771D5-66EC-47D4-B4CA-49227C0CA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4C099-1F12-4ABE-A7B3-B939BDDB018A}"/>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299677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C06E-54E3-4092-9B92-CBF0AEF6F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843FD-A96F-4F6C-9069-64D0A36D3B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A23F8-9934-422B-801B-4A86720BBA51}"/>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5" name="Footer Placeholder 4">
            <a:extLst>
              <a:ext uri="{FF2B5EF4-FFF2-40B4-BE49-F238E27FC236}">
                <a16:creationId xmlns:a16="http://schemas.microsoft.com/office/drawing/2014/main" id="{670B605A-F2BA-44FF-AED7-9EF31E447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9C8C1-A425-4251-B652-50FBF2736D72}"/>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417976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730A-0F95-48E9-A531-EAF1FAC449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7C7CDE-B7AA-486D-BB42-2A0AC5963B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514BAF-DED9-4F27-8BD1-456A3B395DB9}"/>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5" name="Footer Placeholder 4">
            <a:extLst>
              <a:ext uri="{FF2B5EF4-FFF2-40B4-BE49-F238E27FC236}">
                <a16:creationId xmlns:a16="http://schemas.microsoft.com/office/drawing/2014/main" id="{C1729D52-9DBC-445D-A225-71204F66A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28681-BDB0-4A9D-8F99-D6B225E5ECC5}"/>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242853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6A1E-19C4-4B89-A572-D4F6C9943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A0C82-4D77-442A-9CB8-4CAE6BB182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1EAF2-D00F-4787-9F66-D1D338C7B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BA7930-9DDD-48CA-969D-0DBE9B2AD16A}"/>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6" name="Footer Placeholder 5">
            <a:extLst>
              <a:ext uri="{FF2B5EF4-FFF2-40B4-BE49-F238E27FC236}">
                <a16:creationId xmlns:a16="http://schemas.microsoft.com/office/drawing/2014/main" id="{F495B9FA-748E-4AF6-9931-B7F5414BC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6F17D-7F20-4EF6-9746-2BD64FB343C6}"/>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206003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B72-843B-4BA8-A970-88C7378B96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73483C-177D-4B6C-B856-DD71C6E44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B321A-4299-44F3-B631-4E5FA94188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14715E-3B02-4D30-873F-B05F19251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67A70-0AD5-40A1-B16A-7385DE4681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A8ECFB-7285-4E42-A19F-5466E68CC3EB}"/>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8" name="Footer Placeholder 7">
            <a:extLst>
              <a:ext uri="{FF2B5EF4-FFF2-40B4-BE49-F238E27FC236}">
                <a16:creationId xmlns:a16="http://schemas.microsoft.com/office/drawing/2014/main" id="{98755ACB-772B-4ED8-84AD-0562776277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E49CAB-17AF-4976-ADAF-26C32763C070}"/>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214850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9926-E28F-43E4-99B1-964089854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7B33A4-7004-49C9-9500-E97FB072AD38}"/>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4" name="Footer Placeholder 3">
            <a:extLst>
              <a:ext uri="{FF2B5EF4-FFF2-40B4-BE49-F238E27FC236}">
                <a16:creationId xmlns:a16="http://schemas.microsoft.com/office/drawing/2014/main" id="{CFC424B6-C873-4403-8C18-F996864304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D654A-246F-4FA1-AF19-2BF86489E8D7}"/>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75903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68CAC-FA7A-4E83-9A7F-8518113B3EC7}"/>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3" name="Footer Placeholder 2">
            <a:extLst>
              <a:ext uri="{FF2B5EF4-FFF2-40B4-BE49-F238E27FC236}">
                <a16:creationId xmlns:a16="http://schemas.microsoft.com/office/drawing/2014/main" id="{7606E7FE-7BE6-4A5F-A9B3-E795F07AB3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15633D-0368-4AB2-9BCC-DAAB0A0BAEDF}"/>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302589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FED0-293C-4F65-8EB4-17839FE76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B79922-4B0A-45CA-9994-EB28EABCB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A1DB3C-3253-4E30-BAA1-04256FE79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D47E3-2A4C-47E7-815C-AA3025EC7D27}"/>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6" name="Footer Placeholder 5">
            <a:extLst>
              <a:ext uri="{FF2B5EF4-FFF2-40B4-BE49-F238E27FC236}">
                <a16:creationId xmlns:a16="http://schemas.microsoft.com/office/drawing/2014/main" id="{8DAAE181-66C1-4A53-A6FB-84B4411AB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9DE33-9B53-4E1D-A987-D1EF33922E25}"/>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387915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EBC6-01FA-4C67-891D-71DF65C6F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2F7A7-8C95-4D77-9375-7571533E7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FF5C2E-1698-4464-97E5-E61D7E11A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CDC36-8FD1-4D08-A050-4CF2334BA289}"/>
              </a:ext>
            </a:extLst>
          </p:cNvPr>
          <p:cNvSpPr>
            <a:spLocks noGrp="1"/>
          </p:cNvSpPr>
          <p:nvPr>
            <p:ph type="dt" sz="half" idx="10"/>
          </p:nvPr>
        </p:nvSpPr>
        <p:spPr/>
        <p:txBody>
          <a:bodyPr/>
          <a:lstStyle/>
          <a:p>
            <a:fld id="{1F4DCDBE-2F64-4429-BC9C-A8CDBC97F917}" type="datetimeFigureOut">
              <a:rPr lang="en-US" smtClean="0"/>
              <a:t>3/31/2020</a:t>
            </a:fld>
            <a:endParaRPr lang="en-US"/>
          </a:p>
        </p:txBody>
      </p:sp>
      <p:sp>
        <p:nvSpPr>
          <p:cNvPr id="6" name="Footer Placeholder 5">
            <a:extLst>
              <a:ext uri="{FF2B5EF4-FFF2-40B4-BE49-F238E27FC236}">
                <a16:creationId xmlns:a16="http://schemas.microsoft.com/office/drawing/2014/main" id="{A0E9D2DE-993A-47A2-B903-C5902E2EA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BC036-E00B-4F33-8878-04CCAF2BB29F}"/>
              </a:ext>
            </a:extLst>
          </p:cNvPr>
          <p:cNvSpPr>
            <a:spLocks noGrp="1"/>
          </p:cNvSpPr>
          <p:nvPr>
            <p:ph type="sldNum" sz="quarter" idx="12"/>
          </p:nvPr>
        </p:nvSpPr>
        <p:spPr/>
        <p:txBody>
          <a:bodyPr/>
          <a:lstStyle/>
          <a:p>
            <a:fld id="{115ECD09-75CC-4C5F-91D8-A7E5B2FF522D}" type="slidenum">
              <a:rPr lang="en-US" smtClean="0"/>
              <a:t>‹#›</a:t>
            </a:fld>
            <a:endParaRPr lang="en-US"/>
          </a:p>
        </p:txBody>
      </p:sp>
    </p:spTree>
    <p:extLst>
      <p:ext uri="{BB962C8B-B14F-4D97-AF65-F5344CB8AC3E}">
        <p14:creationId xmlns:p14="http://schemas.microsoft.com/office/powerpoint/2010/main" val="269903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FFC1E2-6012-4857-9BAA-27BDC315E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CDCA2F-9C4A-490C-A13D-76C313F75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3D9DA-CC07-48B2-A231-5B710E5D5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DCDBE-2F64-4429-BC9C-A8CDBC97F917}" type="datetimeFigureOut">
              <a:rPr lang="en-US" smtClean="0"/>
              <a:t>3/31/2020</a:t>
            </a:fld>
            <a:endParaRPr lang="en-US"/>
          </a:p>
        </p:txBody>
      </p:sp>
      <p:sp>
        <p:nvSpPr>
          <p:cNvPr id="5" name="Footer Placeholder 4">
            <a:extLst>
              <a:ext uri="{FF2B5EF4-FFF2-40B4-BE49-F238E27FC236}">
                <a16:creationId xmlns:a16="http://schemas.microsoft.com/office/drawing/2014/main" id="{E51501E6-03E2-41E4-A0F5-3215A7B83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C43500-2B97-4615-9DBD-94AF8BC03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ECD09-75CC-4C5F-91D8-A7E5B2FF522D}" type="slidenum">
              <a:rPr lang="en-US" smtClean="0"/>
              <a:t>‹#›</a:t>
            </a:fld>
            <a:endParaRPr lang="en-US"/>
          </a:p>
        </p:txBody>
      </p:sp>
    </p:spTree>
    <p:extLst>
      <p:ext uri="{BB962C8B-B14F-4D97-AF65-F5344CB8AC3E}">
        <p14:creationId xmlns:p14="http://schemas.microsoft.com/office/powerpoint/2010/main" val="26616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hyperlink" Target="http://www.tfsnc.com/" TargetMode="External"/><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1DE8C1-B5B9-42DA-A789-A4114E7BB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73" y="464800"/>
            <a:ext cx="2859235" cy="650838"/>
          </a:xfrm>
          <a:prstGeom prst="rect">
            <a:avLst/>
          </a:prstGeom>
        </p:spPr>
      </p:pic>
      <p:sp>
        <p:nvSpPr>
          <p:cNvPr id="8" name="TextBox 7">
            <a:extLst>
              <a:ext uri="{FF2B5EF4-FFF2-40B4-BE49-F238E27FC236}">
                <a16:creationId xmlns:a16="http://schemas.microsoft.com/office/drawing/2014/main" id="{7B1A465B-2466-4702-A9A0-855B44D81002}"/>
              </a:ext>
            </a:extLst>
          </p:cNvPr>
          <p:cNvSpPr txBox="1"/>
          <p:nvPr/>
        </p:nvSpPr>
        <p:spPr>
          <a:xfrm>
            <a:off x="320059" y="1578694"/>
            <a:ext cx="4793361" cy="2554545"/>
          </a:xfrm>
          <a:prstGeom prst="rect">
            <a:avLst/>
          </a:prstGeom>
          <a:noFill/>
        </p:spPr>
        <p:txBody>
          <a:bodyPr wrap="square" rtlCol="0">
            <a:spAutoFit/>
          </a:bodyPr>
          <a:lstStyle/>
          <a:p>
            <a:r>
              <a:rPr lang="en-US" sz="4000" dirty="0" err="1">
                <a:latin typeface="Bahnschrift" panose="020B0502040204020203" pitchFamily="34" charset="0"/>
              </a:rPr>
              <a:t>Amerex</a:t>
            </a:r>
            <a:r>
              <a:rPr lang="en-US" sz="4000" dirty="0">
                <a:latin typeface="Bahnschrift" panose="020B0502040204020203" pitchFamily="34" charset="0"/>
              </a:rPr>
              <a:t> SafetyNet CAN/J1939 Communications Module Training</a:t>
            </a:r>
          </a:p>
        </p:txBody>
      </p:sp>
      <p:sp>
        <p:nvSpPr>
          <p:cNvPr id="11" name="Rectangle 10">
            <a:extLst>
              <a:ext uri="{FF2B5EF4-FFF2-40B4-BE49-F238E27FC236}">
                <a16:creationId xmlns:a16="http://schemas.microsoft.com/office/drawing/2014/main" id="{0D739BFE-C490-4856-8F5B-68D35108D54D}"/>
              </a:ext>
            </a:extLst>
          </p:cNvPr>
          <p:cNvSpPr/>
          <p:nvPr/>
        </p:nvSpPr>
        <p:spPr>
          <a:xfrm>
            <a:off x="222193" y="5731463"/>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32B5C54-90DB-45EE-A29C-6C4276B522C8}"/>
              </a:ext>
            </a:extLst>
          </p:cNvPr>
          <p:cNvSpPr txBox="1"/>
          <p:nvPr/>
        </p:nvSpPr>
        <p:spPr>
          <a:xfrm>
            <a:off x="320060" y="5877665"/>
            <a:ext cx="285923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Rev. 4.19.20</a:t>
            </a:r>
          </a:p>
        </p:txBody>
      </p:sp>
      <p:pic>
        <p:nvPicPr>
          <p:cNvPr id="9" name="Picture 8" descr="A picture containing black, computer, meter, clock&#10;&#10;Description automatically generated">
            <a:extLst>
              <a:ext uri="{FF2B5EF4-FFF2-40B4-BE49-F238E27FC236}">
                <a16:creationId xmlns:a16="http://schemas.microsoft.com/office/drawing/2014/main" id="{B6C521EB-3673-42C9-954D-CA2E78D21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761" y="1578694"/>
            <a:ext cx="4605537" cy="2647193"/>
          </a:xfrm>
          <a:prstGeom prst="rect">
            <a:avLst/>
          </a:prstGeom>
        </p:spPr>
      </p:pic>
    </p:spTree>
    <p:extLst>
      <p:ext uri="{BB962C8B-B14F-4D97-AF65-F5344CB8AC3E}">
        <p14:creationId xmlns:p14="http://schemas.microsoft.com/office/powerpoint/2010/main" val="55334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Pre-Installation 2/2</a:t>
            </a:r>
          </a:p>
        </p:txBody>
      </p:sp>
      <p:sp>
        <p:nvSpPr>
          <p:cNvPr id="9" name="Rectangle 8">
            <a:extLst>
              <a:ext uri="{FF2B5EF4-FFF2-40B4-BE49-F238E27FC236}">
                <a16:creationId xmlns:a16="http://schemas.microsoft.com/office/drawing/2014/main" id="{B1992845-1856-4DE2-96BF-7C4F66F54FE7}"/>
              </a:ext>
            </a:extLst>
          </p:cNvPr>
          <p:cNvSpPr/>
          <p:nvPr/>
        </p:nvSpPr>
        <p:spPr>
          <a:xfrm>
            <a:off x="220201" y="847287"/>
            <a:ext cx="5683293" cy="366412"/>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Recommended Tools</a:t>
            </a:r>
          </a:p>
        </p:txBody>
      </p:sp>
      <p:sp>
        <p:nvSpPr>
          <p:cNvPr id="13" name="TextBox 12">
            <a:extLst>
              <a:ext uri="{FF2B5EF4-FFF2-40B4-BE49-F238E27FC236}">
                <a16:creationId xmlns:a16="http://schemas.microsoft.com/office/drawing/2014/main" id="{8E8BF09A-2E7E-4604-8A9A-B9155646EBA3}"/>
              </a:ext>
            </a:extLst>
          </p:cNvPr>
          <p:cNvSpPr txBox="1"/>
          <p:nvPr/>
        </p:nvSpPr>
        <p:spPr>
          <a:xfrm>
            <a:off x="197323" y="1289135"/>
            <a:ext cx="6124575" cy="2154436"/>
          </a:xfrm>
          <a:prstGeom prst="rect">
            <a:avLst/>
          </a:prstGeom>
          <a:noFill/>
        </p:spPr>
        <p:txBody>
          <a:bodyPr wrap="square" rtlCol="0">
            <a:spAutoFit/>
          </a:bodyPr>
          <a:lstStyle/>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Maintenance tools used to access the SafetyNet modules and communication cables</a:t>
            </a: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Square drive</a:t>
            </a: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Phillips screwdriver</a:t>
            </a: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Adjustable wrench</a:t>
            </a: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Needle nose pliers</a:t>
            </a: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Tie Wraps</a:t>
            </a:r>
          </a:p>
          <a:p>
            <a:pPr algn="ctr">
              <a:buClr>
                <a:srgbClr val="ED1C24"/>
              </a:buClr>
            </a:pPr>
            <a:endParaRPr lang="en-US" dirty="0"/>
          </a:p>
          <a:p>
            <a:pPr lvl="0" algn="ctr"/>
            <a:r>
              <a:rPr lang="en-US" dirty="0"/>
              <a:t>     </a:t>
            </a:r>
          </a:p>
        </p:txBody>
      </p:sp>
      <p:sp>
        <p:nvSpPr>
          <p:cNvPr id="19" name="Rectangle 18">
            <a:extLst>
              <a:ext uri="{FF2B5EF4-FFF2-40B4-BE49-F238E27FC236}">
                <a16:creationId xmlns:a16="http://schemas.microsoft.com/office/drawing/2014/main" id="{07C75AB4-7856-4AD4-AD46-F1415FCFD42E}"/>
              </a:ext>
            </a:extLst>
          </p:cNvPr>
          <p:cNvSpPr/>
          <p:nvPr/>
        </p:nvSpPr>
        <p:spPr>
          <a:xfrm>
            <a:off x="220201" y="2903409"/>
            <a:ext cx="5683293" cy="366412"/>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Recommended Product Installation Location</a:t>
            </a:r>
          </a:p>
        </p:txBody>
      </p:sp>
      <p:sp>
        <p:nvSpPr>
          <p:cNvPr id="20" name="TextBox 19">
            <a:extLst>
              <a:ext uri="{FF2B5EF4-FFF2-40B4-BE49-F238E27FC236}">
                <a16:creationId xmlns:a16="http://schemas.microsoft.com/office/drawing/2014/main" id="{3D76885F-B237-42BE-98B3-1138E85B0DD6}"/>
              </a:ext>
            </a:extLst>
          </p:cNvPr>
          <p:cNvSpPr txBox="1"/>
          <p:nvPr/>
        </p:nvSpPr>
        <p:spPr>
          <a:xfrm>
            <a:off x="197322" y="3354835"/>
            <a:ext cx="6124575" cy="160043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 practical location for the </a:t>
            </a:r>
            <a:r>
              <a:rPr lang="en-US" sz="1400" dirty="0" err="1">
                <a:latin typeface="Arial" panose="020B0604020202020204" pitchFamily="34" charset="0"/>
                <a:cs typeface="Arial" panose="020B0604020202020204" pitchFamily="34" charset="0"/>
              </a:rPr>
              <a:t>Amerex</a:t>
            </a:r>
            <a:r>
              <a:rPr lang="en-US" sz="1400" dirty="0">
                <a:latin typeface="Arial" panose="020B0604020202020204" pitchFamily="34" charset="0"/>
                <a:cs typeface="Arial" panose="020B0604020202020204" pitchFamily="34" charset="0"/>
              </a:rPr>
              <a:t> CAN/J1939 Module is near the SafetyNet Operator display and no further than 1 meter from the nearest CAN network drop.  Locating the CAN module near the Operator Display allows for a convenient electrical connection and ease of maintenance.  The CAN interface module is easily viewed via access panels typically located near the vehicle driver’s seating position.  </a:t>
            </a:r>
          </a:p>
          <a:p>
            <a:pPr lvl="0"/>
            <a:r>
              <a:rPr lang="en-US" sz="1400" dirty="0">
                <a:latin typeface="Arial" panose="020B0604020202020204" pitchFamily="34" charset="0"/>
                <a:cs typeface="Arial" panose="020B0604020202020204" pitchFamily="34" charset="0"/>
              </a:rPr>
              <a:t>     </a:t>
            </a:r>
          </a:p>
        </p:txBody>
      </p:sp>
      <p:pic>
        <p:nvPicPr>
          <p:cNvPr id="21" name="Picture 20">
            <a:extLst>
              <a:ext uri="{FF2B5EF4-FFF2-40B4-BE49-F238E27FC236}">
                <a16:creationId xmlns:a16="http://schemas.microsoft.com/office/drawing/2014/main" id="{0AD6B7CC-9B69-41A4-90CC-A9A8F2EFCB43}"/>
              </a:ext>
            </a:extLst>
          </p:cNvPr>
          <p:cNvPicPr/>
          <p:nvPr/>
        </p:nvPicPr>
        <p:blipFill>
          <a:blip r:embed="rId2">
            <a:extLst>
              <a:ext uri="{28A0092B-C50C-407E-A947-70E740481C1C}">
                <a14:useLocalDpi xmlns:a14="http://schemas.microsoft.com/office/drawing/2010/main" val="0"/>
              </a:ext>
            </a:extLst>
          </a:blip>
          <a:srcRect/>
          <a:stretch/>
        </p:blipFill>
        <p:spPr>
          <a:xfrm>
            <a:off x="6773012" y="1213699"/>
            <a:ext cx="4809286" cy="3998595"/>
          </a:xfrm>
          <a:prstGeom prst="rect">
            <a:avLst/>
          </a:prstGeom>
          <a:ln w="19050">
            <a:solidFill>
              <a:schemeClr val="tx1"/>
            </a:solidFill>
          </a:ln>
        </p:spPr>
      </p:pic>
      <p:sp>
        <p:nvSpPr>
          <p:cNvPr id="22" name="Rectangle 21">
            <a:extLst>
              <a:ext uri="{FF2B5EF4-FFF2-40B4-BE49-F238E27FC236}">
                <a16:creationId xmlns:a16="http://schemas.microsoft.com/office/drawing/2014/main" id="{C89ACEBE-DC6E-43F7-A906-D7D68F61FF17}"/>
              </a:ext>
            </a:extLst>
          </p:cNvPr>
          <p:cNvSpPr/>
          <p:nvPr/>
        </p:nvSpPr>
        <p:spPr>
          <a:xfrm>
            <a:off x="197321" y="4772067"/>
            <a:ext cx="5683293" cy="366412"/>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Field Wiring</a:t>
            </a:r>
          </a:p>
        </p:txBody>
      </p:sp>
      <p:sp>
        <p:nvSpPr>
          <p:cNvPr id="24" name="TextBox 23">
            <a:extLst>
              <a:ext uri="{FF2B5EF4-FFF2-40B4-BE49-F238E27FC236}">
                <a16:creationId xmlns:a16="http://schemas.microsoft.com/office/drawing/2014/main" id="{0FDB1FF1-A691-4061-BF26-F0FE3B29E54D}"/>
              </a:ext>
            </a:extLst>
          </p:cNvPr>
          <p:cNvSpPr txBox="1"/>
          <p:nvPr/>
        </p:nvSpPr>
        <p:spPr>
          <a:xfrm>
            <a:off x="145185" y="5218790"/>
            <a:ext cx="5950815"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Field wiring consists of the addition of a SafetyNet communication cable which completes the cable network running between SafetyNet modules.  A separate CAN cable is plugged into the SafetyNet CAN module and connected to a convenient vehicle CAN network access connector.</a:t>
            </a:r>
          </a:p>
        </p:txBody>
      </p:sp>
      <p:sp>
        <p:nvSpPr>
          <p:cNvPr id="35" name="TextBox 34">
            <a:extLst>
              <a:ext uri="{FF2B5EF4-FFF2-40B4-BE49-F238E27FC236}">
                <a16:creationId xmlns:a16="http://schemas.microsoft.com/office/drawing/2014/main" id="{14C52FB4-A977-4F49-BCAE-189F3A77C757}"/>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569C8F31-CC1A-4AD5-9F85-D4191C091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4" name="Picture 13" descr="A picture containing black, computer, meter, clock&#10;&#10;Description automatically generated">
            <a:extLst>
              <a:ext uri="{FF2B5EF4-FFF2-40B4-BE49-F238E27FC236}">
                <a16:creationId xmlns:a16="http://schemas.microsoft.com/office/drawing/2014/main" id="{B18AF60C-F25D-44DF-A3DB-C97CCC743E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215985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OEM Installation Step 1/3</a:t>
            </a:r>
          </a:p>
        </p:txBody>
      </p:sp>
      <p:sp>
        <p:nvSpPr>
          <p:cNvPr id="9" name="Rectangle 8">
            <a:extLst>
              <a:ext uri="{FF2B5EF4-FFF2-40B4-BE49-F238E27FC236}">
                <a16:creationId xmlns:a16="http://schemas.microsoft.com/office/drawing/2014/main" id="{B1992845-1856-4DE2-96BF-7C4F66F54FE7}"/>
              </a:ext>
            </a:extLst>
          </p:cNvPr>
          <p:cNvSpPr/>
          <p:nvPr/>
        </p:nvSpPr>
        <p:spPr>
          <a:xfrm>
            <a:off x="197323" y="847287"/>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1: Verify Baud Rate</a:t>
            </a:r>
          </a:p>
        </p:txBody>
      </p:sp>
      <p:sp>
        <p:nvSpPr>
          <p:cNvPr id="13" name="TextBox 12">
            <a:extLst>
              <a:ext uri="{FF2B5EF4-FFF2-40B4-BE49-F238E27FC236}">
                <a16:creationId xmlns:a16="http://schemas.microsoft.com/office/drawing/2014/main" id="{8E8BF09A-2E7E-4604-8A9A-B9155646EBA3}"/>
              </a:ext>
            </a:extLst>
          </p:cNvPr>
          <p:cNvSpPr txBox="1"/>
          <p:nvPr/>
        </p:nvSpPr>
        <p:spPr>
          <a:xfrm>
            <a:off x="155929" y="1198232"/>
            <a:ext cx="6124575" cy="1508105"/>
          </a:xfrm>
          <a:prstGeom prst="rect">
            <a:avLst/>
          </a:prstGeom>
          <a:noFill/>
        </p:spPr>
        <p:txBody>
          <a:bodyPr wrap="square" rtlCol="0">
            <a:spAutoFit/>
          </a:bodyPr>
          <a:lstStyle/>
          <a:p>
            <a:pPr lvl="0"/>
            <a:r>
              <a:rPr lang="en-US" sz="1400" dirty="0">
                <a:latin typeface="Arial" panose="020B0604020202020204" pitchFamily="34" charset="0"/>
                <a:cs typeface="Arial" panose="020B0604020202020204" pitchFamily="34" charset="0"/>
              </a:rPr>
              <a:t>Verify the baud rate for vehicle CAN network, then verify the proper part number CAN/J1939 module is being installed: </a:t>
            </a:r>
          </a:p>
          <a:p>
            <a:pPr lvl="0"/>
            <a:endParaRPr lang="en-US" sz="1400" dirty="0">
              <a:latin typeface="Arial" panose="020B0604020202020204" pitchFamily="34" charset="0"/>
              <a:cs typeface="Arial" panose="020B0604020202020204" pitchFamily="34" charset="0"/>
            </a:endParaRPr>
          </a:p>
          <a:p>
            <a:pPr lvl="0"/>
            <a:endParaRPr lang="en-US" dirty="0"/>
          </a:p>
          <a:p>
            <a:endParaRPr lang="en-US" sz="1400" dirty="0">
              <a:latin typeface="Arial" panose="020B0604020202020204" pitchFamily="34" charset="0"/>
              <a:cs typeface="Arial" panose="020B0604020202020204" pitchFamily="34" charset="0"/>
            </a:endParaRPr>
          </a:p>
          <a:p>
            <a:endParaRPr lang="en-US" dirty="0"/>
          </a:p>
        </p:txBody>
      </p:sp>
      <p:grpSp>
        <p:nvGrpSpPr>
          <p:cNvPr id="12" name="Group 11">
            <a:extLst>
              <a:ext uri="{FF2B5EF4-FFF2-40B4-BE49-F238E27FC236}">
                <a16:creationId xmlns:a16="http://schemas.microsoft.com/office/drawing/2014/main" id="{F45D921B-1AFF-4545-B3BC-9A394706DF33}"/>
              </a:ext>
            </a:extLst>
          </p:cNvPr>
          <p:cNvGrpSpPr/>
          <p:nvPr/>
        </p:nvGrpSpPr>
        <p:grpSpPr>
          <a:xfrm>
            <a:off x="1530822" y="1828998"/>
            <a:ext cx="4143375" cy="1021883"/>
            <a:chOff x="1635360" y="2308518"/>
            <a:chExt cx="4143375" cy="1021883"/>
          </a:xfrm>
        </p:grpSpPr>
        <p:sp>
          <p:nvSpPr>
            <p:cNvPr id="4" name="TextBox 3">
              <a:extLst>
                <a:ext uri="{FF2B5EF4-FFF2-40B4-BE49-F238E27FC236}">
                  <a16:creationId xmlns:a16="http://schemas.microsoft.com/office/drawing/2014/main" id="{2CDEBC78-8BC6-4C47-B22C-7193B460A6BB}"/>
                </a:ext>
              </a:extLst>
            </p:cNvPr>
            <p:cNvSpPr txBox="1"/>
            <p:nvPr/>
          </p:nvSpPr>
          <p:spPr>
            <a:xfrm>
              <a:off x="1635360" y="2308518"/>
              <a:ext cx="4143375" cy="1021883"/>
            </a:xfrm>
            <a:prstGeom prst="rect">
              <a:avLst/>
            </a:prstGeom>
            <a:noFill/>
          </p:spPr>
          <p:txBody>
            <a:bodyPr wrap="square" rtlCol="0">
              <a:spAutoFit/>
            </a:bodyPr>
            <a:lstStyle/>
            <a:p>
              <a:pPr>
                <a:lnSpc>
                  <a:spcPct val="150000"/>
                </a:lnSpc>
              </a:pPr>
              <a:r>
                <a:rPr lang="en-US" sz="1400" dirty="0">
                  <a:latin typeface="Arial" panose="020B0604020202020204" pitchFamily="34" charset="0"/>
                  <a:cs typeface="Arial" panose="020B0604020202020204" pitchFamily="34" charset="0"/>
                </a:rPr>
                <a:t>Part no. 26429          250 kbps</a:t>
              </a:r>
            </a:p>
            <a:p>
              <a:pPr>
                <a:lnSpc>
                  <a:spcPct val="150000"/>
                </a:lnSpc>
              </a:pPr>
              <a:r>
                <a:rPr lang="en-US" sz="1400" dirty="0">
                  <a:latin typeface="Arial" panose="020B0604020202020204" pitchFamily="34" charset="0"/>
                  <a:cs typeface="Arial" panose="020B0604020202020204" pitchFamily="34" charset="0"/>
                </a:rPr>
                <a:t>Part no. 27203          500 kbps</a:t>
              </a:r>
            </a:p>
            <a:p>
              <a:pPr>
                <a:lnSpc>
                  <a:spcPct val="150000"/>
                </a:lnSpc>
              </a:pPr>
              <a:r>
                <a:rPr lang="en-US" sz="1400" dirty="0">
                  <a:latin typeface="Arial" panose="020B0604020202020204" pitchFamily="34" charset="0"/>
                  <a:cs typeface="Arial" panose="020B0604020202020204" pitchFamily="34" charset="0"/>
                  <a:sym typeface="Wingdings" panose="05000000000000000000" pitchFamily="2" charset="2"/>
                </a:rPr>
                <a:t> </a:t>
              </a:r>
              <a:endParaRPr lang="en-US" sz="1400" dirty="0">
                <a:latin typeface="Arial" panose="020B0604020202020204" pitchFamily="34" charset="0"/>
                <a:cs typeface="Arial" panose="020B0604020202020204" pitchFamily="34" charset="0"/>
              </a:endParaRPr>
            </a:p>
          </p:txBody>
        </p:sp>
        <p:pic>
          <p:nvPicPr>
            <p:cNvPr id="8" name="Graphic 7" descr="Arrow Straight">
              <a:extLst>
                <a:ext uri="{FF2B5EF4-FFF2-40B4-BE49-F238E27FC236}">
                  <a16:creationId xmlns:a16="http://schemas.microsoft.com/office/drawing/2014/main" id="{346FE464-A8E7-4D68-910F-84E0F43468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903104" y="2366648"/>
              <a:ext cx="419651" cy="301974"/>
            </a:xfrm>
            <a:prstGeom prst="rect">
              <a:avLst/>
            </a:prstGeom>
          </p:spPr>
        </p:pic>
        <p:pic>
          <p:nvPicPr>
            <p:cNvPr id="19" name="Graphic 18" descr="Arrow Straight">
              <a:extLst>
                <a:ext uri="{FF2B5EF4-FFF2-40B4-BE49-F238E27FC236}">
                  <a16:creationId xmlns:a16="http://schemas.microsoft.com/office/drawing/2014/main" id="{D15593EE-02F0-4592-A711-B419FC4D0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903104" y="2705218"/>
              <a:ext cx="419651" cy="301974"/>
            </a:xfrm>
            <a:prstGeom prst="rect">
              <a:avLst/>
            </a:prstGeom>
          </p:spPr>
        </p:pic>
      </p:grpSp>
      <p:sp>
        <p:nvSpPr>
          <p:cNvPr id="20" name="Rectangle 19">
            <a:extLst>
              <a:ext uri="{FF2B5EF4-FFF2-40B4-BE49-F238E27FC236}">
                <a16:creationId xmlns:a16="http://schemas.microsoft.com/office/drawing/2014/main" id="{3BC32C8F-1ACC-48E6-A202-688FC2241A2C}"/>
              </a:ext>
            </a:extLst>
          </p:cNvPr>
          <p:cNvSpPr/>
          <p:nvPr/>
        </p:nvSpPr>
        <p:spPr>
          <a:xfrm>
            <a:off x="197322" y="2784578"/>
            <a:ext cx="5984640"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2: Determine Practical Location for J1939/CAN Module</a:t>
            </a:r>
          </a:p>
        </p:txBody>
      </p:sp>
      <p:sp>
        <p:nvSpPr>
          <p:cNvPr id="21" name="TextBox 20">
            <a:extLst>
              <a:ext uri="{FF2B5EF4-FFF2-40B4-BE49-F238E27FC236}">
                <a16:creationId xmlns:a16="http://schemas.microsoft.com/office/drawing/2014/main" id="{3769D3FB-4F43-4184-9002-3EFEA5399EA4}"/>
              </a:ext>
            </a:extLst>
          </p:cNvPr>
          <p:cNvSpPr txBox="1"/>
          <p:nvPr/>
        </p:nvSpPr>
        <p:spPr>
          <a:xfrm>
            <a:off x="155929" y="3137003"/>
            <a:ext cx="6124575" cy="3877985"/>
          </a:xfrm>
          <a:prstGeom prst="rect">
            <a:avLst/>
          </a:prstGeom>
          <a:noFill/>
        </p:spPr>
        <p:txBody>
          <a:bodyPr wrap="square" rtlCol="0">
            <a:spAutoFit/>
          </a:bodyPr>
          <a:lstStyle/>
          <a:p>
            <a:pPr lvl="0"/>
            <a:r>
              <a:rPr lang="en-US" sz="1400" i="1" dirty="0">
                <a:latin typeface="Arial" panose="020B0604020202020204" pitchFamily="34" charset="0"/>
                <a:cs typeface="Arial" panose="020B0604020202020204" pitchFamily="34" charset="0"/>
              </a:rPr>
              <a:t>Ideally the CAN/J1939 module should be located near the Operator Display and as close as possible to convenient CAN network node mating connector.  The basic location requirements are as follows:</a:t>
            </a:r>
          </a:p>
          <a:p>
            <a:pPr lvl="0"/>
            <a:endParaRPr lang="en-US" sz="1400" i="1"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Maximum CAN 250 kbps network Stub cable length is 1.0 meters or 3.2 feet (CAN network to CAN/J1939 module)</a:t>
            </a:r>
          </a:p>
          <a:p>
            <a:pPr>
              <a:buClr>
                <a:srgbClr val="ED1C24"/>
              </a:buCl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Maximum CAN 500 kbps network Stub cable length is 1.67 meters or 5.4 feet (CAN network to CAN/J1939 module)</a:t>
            </a:r>
          </a:p>
          <a:p>
            <a:pPr>
              <a:buClr>
                <a:srgbClr val="ED1C24"/>
              </a:buCl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Minimum distance between CAN Stub Drops = 30cm or 12 inches</a:t>
            </a:r>
          </a:p>
          <a:p>
            <a:pPr lvl="0"/>
            <a:endParaRPr lang="en-US" sz="1400" i="1" dirty="0">
              <a:latin typeface="Arial" panose="020B0604020202020204" pitchFamily="34" charset="0"/>
              <a:cs typeface="Arial" panose="020B0604020202020204" pitchFamily="34" charset="0"/>
            </a:endParaRPr>
          </a:p>
          <a:p>
            <a:pPr lvl="0"/>
            <a:endParaRPr lang="en-US" sz="1400" i="1" dirty="0">
              <a:latin typeface="Arial" panose="020B0604020202020204" pitchFamily="34" charset="0"/>
              <a:cs typeface="Arial" panose="020B0604020202020204" pitchFamily="34" charset="0"/>
            </a:endParaRPr>
          </a:p>
          <a:p>
            <a:pPr lvl="0"/>
            <a:endParaRPr lang="en-US" sz="1400" dirty="0">
              <a:latin typeface="Arial" panose="020B0604020202020204" pitchFamily="34" charset="0"/>
              <a:cs typeface="Arial" panose="020B0604020202020204" pitchFamily="34" charset="0"/>
            </a:endParaRPr>
          </a:p>
          <a:p>
            <a:pPr lvl="0"/>
            <a:endParaRPr lang="en-US" dirty="0"/>
          </a:p>
          <a:p>
            <a:endParaRPr lang="en-US" sz="1400" dirty="0">
              <a:latin typeface="Arial" panose="020B0604020202020204" pitchFamily="34" charset="0"/>
              <a:cs typeface="Arial" panose="020B0604020202020204" pitchFamily="34" charset="0"/>
            </a:endParaRPr>
          </a:p>
          <a:p>
            <a:endParaRPr lang="en-US" dirty="0"/>
          </a:p>
        </p:txBody>
      </p:sp>
      <p:pic>
        <p:nvPicPr>
          <p:cNvPr id="22" name="Picture 21">
            <a:extLst>
              <a:ext uri="{FF2B5EF4-FFF2-40B4-BE49-F238E27FC236}">
                <a16:creationId xmlns:a16="http://schemas.microsoft.com/office/drawing/2014/main" id="{844019A5-9B20-42CC-B895-876FC991F7E9}"/>
              </a:ext>
            </a:extLst>
          </p:cNvPr>
          <p:cNvPicPr/>
          <p:nvPr/>
        </p:nvPicPr>
        <p:blipFill>
          <a:blip r:embed="rId4">
            <a:extLst>
              <a:ext uri="{28A0092B-C50C-407E-A947-70E740481C1C}">
                <a14:useLocalDpi xmlns:a14="http://schemas.microsoft.com/office/drawing/2010/main" val="0"/>
              </a:ext>
            </a:extLst>
          </a:blip>
          <a:srcRect/>
          <a:stretch/>
        </p:blipFill>
        <p:spPr>
          <a:xfrm>
            <a:off x="7014313" y="1077400"/>
            <a:ext cx="4809286" cy="3998595"/>
          </a:xfrm>
          <a:prstGeom prst="rect">
            <a:avLst/>
          </a:prstGeom>
          <a:ln w="19050">
            <a:solidFill>
              <a:schemeClr val="tx1"/>
            </a:solidFill>
          </a:ln>
        </p:spPr>
      </p:pic>
      <p:sp>
        <p:nvSpPr>
          <p:cNvPr id="14" name="TextBox 13">
            <a:extLst>
              <a:ext uri="{FF2B5EF4-FFF2-40B4-BE49-F238E27FC236}">
                <a16:creationId xmlns:a16="http://schemas.microsoft.com/office/drawing/2014/main" id="{DD2E4B85-A7B2-4761-8F01-F41CF0AEB7E1}"/>
              </a:ext>
            </a:extLst>
          </p:cNvPr>
          <p:cNvSpPr txBox="1"/>
          <p:nvPr/>
        </p:nvSpPr>
        <p:spPr>
          <a:xfrm>
            <a:off x="7553844" y="5075995"/>
            <a:ext cx="4311251"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Stub Length – Network drop to CAN Module</a:t>
            </a:r>
          </a:p>
        </p:txBody>
      </p:sp>
      <p:sp>
        <p:nvSpPr>
          <p:cNvPr id="33" name="TextBox 32">
            <a:extLst>
              <a:ext uri="{FF2B5EF4-FFF2-40B4-BE49-F238E27FC236}">
                <a16:creationId xmlns:a16="http://schemas.microsoft.com/office/drawing/2014/main" id="{59A0610D-2FE8-4C79-8110-A3D43BD53493}"/>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C0147BD9-232F-4D89-9283-C793D5905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7" name="Picture 16" descr="A picture containing black, computer, meter, clock&#10;&#10;Description automatically generated">
            <a:extLst>
              <a:ext uri="{FF2B5EF4-FFF2-40B4-BE49-F238E27FC236}">
                <a16:creationId xmlns:a16="http://schemas.microsoft.com/office/drawing/2014/main" id="{AF62B322-2709-448B-BD3D-7E30B19211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357952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OEM Installation Step 2/3</a:t>
            </a:r>
          </a:p>
        </p:txBody>
      </p:sp>
      <p:sp>
        <p:nvSpPr>
          <p:cNvPr id="9" name="Rectangle 8">
            <a:extLst>
              <a:ext uri="{FF2B5EF4-FFF2-40B4-BE49-F238E27FC236}">
                <a16:creationId xmlns:a16="http://schemas.microsoft.com/office/drawing/2014/main" id="{B1992845-1856-4DE2-96BF-7C4F66F54FE7}"/>
              </a:ext>
            </a:extLst>
          </p:cNvPr>
          <p:cNvSpPr/>
          <p:nvPr/>
        </p:nvSpPr>
        <p:spPr>
          <a:xfrm>
            <a:off x="254237" y="847287"/>
            <a:ext cx="5984639" cy="36576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3: Removing Power &amp; Establishing Connections </a:t>
            </a:r>
          </a:p>
        </p:txBody>
      </p:sp>
      <p:sp>
        <p:nvSpPr>
          <p:cNvPr id="13" name="TextBox 12">
            <a:extLst>
              <a:ext uri="{FF2B5EF4-FFF2-40B4-BE49-F238E27FC236}">
                <a16:creationId xmlns:a16="http://schemas.microsoft.com/office/drawing/2014/main" id="{8E8BF09A-2E7E-4604-8A9A-B9155646EBA3}"/>
              </a:ext>
            </a:extLst>
          </p:cNvPr>
          <p:cNvSpPr txBox="1"/>
          <p:nvPr/>
        </p:nvSpPr>
        <p:spPr>
          <a:xfrm>
            <a:off x="197323" y="1011988"/>
            <a:ext cx="6124575" cy="3570208"/>
          </a:xfrm>
          <a:prstGeom prst="rect">
            <a:avLst/>
          </a:prstGeom>
          <a:noFill/>
        </p:spPr>
        <p:txBody>
          <a:bodyPr wrap="square" rtlCol="0">
            <a:spAutoFit/>
          </a:bodyPr>
          <a:lstStyle/>
          <a:p>
            <a:pPr lvl="0"/>
            <a:endParaRPr lang="en-US" sz="1400" dirty="0">
              <a:latin typeface="Arial" panose="020B0604020202020204" pitchFamily="34" charset="0"/>
              <a:cs typeface="Arial" panose="020B0604020202020204" pitchFamily="34" charset="0"/>
            </a:endParaRPr>
          </a:p>
          <a:p>
            <a:pPr marL="342900" indent="-342900">
              <a:buClr>
                <a:srgbClr val="ED1C24"/>
              </a:buClr>
              <a:buFont typeface="+mj-lt"/>
              <a:buAutoNum type="arabicPeriod"/>
            </a:pPr>
            <a:r>
              <a:rPr lang="en-US" sz="1400" dirty="0">
                <a:latin typeface="Arial" panose="020B0604020202020204" pitchFamily="34" charset="0"/>
                <a:cs typeface="Arial" panose="020B0604020202020204" pitchFamily="34" charset="0"/>
              </a:rPr>
              <a:t>Remove power from the vehicle prior to introducing the CAN/J1939 module.  Ensure the vehicle is complete OFF.  In some cases, a multiplex system will be responsible for commencing “sleep” mode.  It may take several minutes for the vehicle to complete power down.</a:t>
            </a:r>
          </a:p>
          <a:p>
            <a:pPr marL="342900" lvl="0" indent="-342900">
              <a:buClr>
                <a:srgbClr val="ED1C24"/>
              </a:buClr>
              <a:buFont typeface="+mj-lt"/>
              <a:buAutoNum type="arabicPeriod"/>
            </a:pPr>
            <a:endParaRPr lang="en-US" sz="1400" dirty="0">
              <a:latin typeface="Arial" panose="020B0604020202020204" pitchFamily="34" charset="0"/>
              <a:cs typeface="Arial" panose="020B0604020202020204" pitchFamily="34" charset="0"/>
            </a:endParaRPr>
          </a:p>
          <a:p>
            <a:pPr marL="342900" indent="-342900">
              <a:buClr>
                <a:srgbClr val="ED1C24"/>
              </a:buClr>
              <a:buFont typeface="+mj-lt"/>
              <a:buAutoNum type="arabicPeriod"/>
            </a:pPr>
            <a:r>
              <a:rPr lang="en-US" sz="1400" dirty="0">
                <a:latin typeface="Arial" panose="020B0604020202020204" pitchFamily="34" charset="0"/>
                <a:cs typeface="Arial" panose="020B0604020202020204" pitchFamily="34" charset="0"/>
              </a:rPr>
              <a:t>Connect a SafetyNet comm cable to the CAN/J1939 module female socket circular connector and another SafetyNet comm cable to the male pin circular connector of the CAN/J1939 module</a:t>
            </a:r>
          </a:p>
          <a:p>
            <a:pPr marL="342900" lvl="0" indent="-342900">
              <a:buClr>
                <a:srgbClr val="ED1C24"/>
              </a:buClr>
              <a:buFont typeface="+mj-lt"/>
              <a:buAutoNum type="arabicPeriod"/>
            </a:pPr>
            <a:endParaRPr lang="en-US" sz="1400" dirty="0">
              <a:latin typeface="Arial" panose="020B0604020202020204" pitchFamily="34" charset="0"/>
              <a:cs typeface="Arial" panose="020B0604020202020204" pitchFamily="34" charset="0"/>
            </a:endParaRPr>
          </a:p>
          <a:p>
            <a:pPr marL="342900" indent="-342900">
              <a:buClr>
                <a:srgbClr val="ED1C24"/>
              </a:buClr>
              <a:buFont typeface="+mj-lt"/>
              <a:buAutoNum type="arabicPeriod"/>
            </a:pPr>
            <a:r>
              <a:rPr lang="en-US" sz="1400" dirty="0">
                <a:latin typeface="Arial" panose="020B0604020202020204" pitchFamily="34" charset="0"/>
                <a:cs typeface="Arial" panose="020B0604020202020204" pitchFamily="34" charset="0"/>
              </a:rPr>
              <a:t>Connect the CAN/J1939 cable ends to the network and the opposite 3-position circular connector to the CAN/J1939 module.</a:t>
            </a:r>
          </a:p>
          <a:p>
            <a:pPr marL="342900" lvl="0" indent="-342900">
              <a:buClr>
                <a:srgbClr val="ED1C24"/>
              </a:buClr>
              <a:buFont typeface="+mj-lt"/>
              <a:buAutoNum type="arabicPeriod"/>
            </a:pPr>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p>
        </p:txBody>
      </p:sp>
      <p:sp>
        <p:nvSpPr>
          <p:cNvPr id="15" name="Rectangle 14">
            <a:extLst>
              <a:ext uri="{FF2B5EF4-FFF2-40B4-BE49-F238E27FC236}">
                <a16:creationId xmlns:a16="http://schemas.microsoft.com/office/drawing/2014/main" id="{6715E57A-E02C-4423-8B5B-DAEE39E549F5}"/>
              </a:ext>
            </a:extLst>
          </p:cNvPr>
          <p:cNvSpPr/>
          <p:nvPr/>
        </p:nvSpPr>
        <p:spPr>
          <a:xfrm>
            <a:off x="225617" y="3866946"/>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4:  Identifying </a:t>
            </a:r>
            <a:r>
              <a:rPr lang="en-US" dirty="0" err="1"/>
              <a:t>Wedgelocks</a:t>
            </a:r>
            <a:endParaRPr lang="en-US" dirty="0"/>
          </a:p>
        </p:txBody>
      </p:sp>
      <p:sp>
        <p:nvSpPr>
          <p:cNvPr id="16" name="TextBox 15">
            <a:extLst>
              <a:ext uri="{FF2B5EF4-FFF2-40B4-BE49-F238E27FC236}">
                <a16:creationId xmlns:a16="http://schemas.microsoft.com/office/drawing/2014/main" id="{7454FC27-F568-4999-8758-DD3E915DFAC3}"/>
              </a:ext>
            </a:extLst>
          </p:cNvPr>
          <p:cNvSpPr txBox="1"/>
          <p:nvPr/>
        </p:nvSpPr>
        <p:spPr>
          <a:xfrm>
            <a:off x="155650" y="4043157"/>
            <a:ext cx="6124575" cy="2031325"/>
          </a:xfrm>
          <a:prstGeom prst="rect">
            <a:avLst/>
          </a:prstGeom>
          <a:noFill/>
        </p:spPr>
        <p:txBody>
          <a:bodyPr wrap="square" rtlCol="0">
            <a:spAutoFit/>
          </a:bodyPr>
          <a:lstStyle/>
          <a:p>
            <a:pPr lvl="0"/>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Typical vehicle CAN networks utilize Deutsch DT style CAN/J1939 connectors.  The </a:t>
            </a:r>
            <a:r>
              <a:rPr lang="en-US" sz="1400" dirty="0" err="1">
                <a:latin typeface="Arial" panose="020B0604020202020204" pitchFamily="34" charset="0"/>
                <a:cs typeface="Arial" panose="020B0604020202020204" pitchFamily="34" charset="0"/>
              </a:rPr>
              <a:t>wedgelocks</a:t>
            </a:r>
            <a:r>
              <a:rPr lang="en-US" sz="1400" dirty="0">
                <a:latin typeface="Arial" panose="020B0604020202020204" pitchFamily="34" charset="0"/>
                <a:cs typeface="Arial" panose="020B0604020202020204" pitchFamily="34" charset="0"/>
              </a:rPr>
              <a:t> are color and shape coded indicating their function.</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Common colored </a:t>
            </a:r>
            <a:r>
              <a:rPr lang="en-US" sz="1400" dirty="0" err="1">
                <a:latin typeface="Arial" panose="020B0604020202020204" pitchFamily="34" charset="0"/>
                <a:cs typeface="Arial" panose="020B0604020202020204" pitchFamily="34" charset="0"/>
              </a:rPr>
              <a:t>wedgelocks</a:t>
            </a:r>
            <a:r>
              <a:rPr lang="en-US" sz="1400" dirty="0">
                <a:latin typeface="Arial" panose="020B0604020202020204" pitchFamily="34" charset="0"/>
                <a:cs typeface="Arial" panose="020B0604020202020204" pitchFamily="34" charset="0"/>
              </a:rPr>
              <a:t> indicate the CAN thru network wiring.  Odd colored </a:t>
            </a:r>
            <a:r>
              <a:rPr lang="en-US" sz="1400" dirty="0" err="1">
                <a:latin typeface="Arial" panose="020B0604020202020204" pitchFamily="34" charset="0"/>
                <a:cs typeface="Arial" panose="020B0604020202020204" pitchFamily="34" charset="0"/>
              </a:rPr>
              <a:t>wedgelock</a:t>
            </a:r>
            <a:r>
              <a:rPr lang="en-US" sz="1400" dirty="0">
                <a:latin typeface="Arial" panose="020B0604020202020204" pitchFamily="34" charset="0"/>
                <a:cs typeface="Arial" panose="020B0604020202020204" pitchFamily="34" charset="0"/>
              </a:rPr>
              <a:t> indicates the CAN network drop.</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6120680-9329-4E6E-85AF-08EE3565AADB}"/>
              </a:ext>
            </a:extLst>
          </p:cNvPr>
          <p:cNvSpPr txBox="1"/>
          <p:nvPr/>
        </p:nvSpPr>
        <p:spPr>
          <a:xfrm>
            <a:off x="7169077" y="4305197"/>
            <a:ext cx="4768452"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Rendered View of CAN Network With CAN Module Drop.</a:t>
            </a:r>
          </a:p>
        </p:txBody>
      </p:sp>
      <p:pic>
        <p:nvPicPr>
          <p:cNvPr id="11" name="Picture 10">
            <a:extLst>
              <a:ext uri="{FF2B5EF4-FFF2-40B4-BE49-F238E27FC236}">
                <a16:creationId xmlns:a16="http://schemas.microsoft.com/office/drawing/2014/main" id="{8E59F611-8204-4D1A-AC3C-0F7D50842B3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04372" y="1789642"/>
            <a:ext cx="5128663" cy="2515555"/>
          </a:xfrm>
          <a:prstGeom prst="rect">
            <a:avLst/>
          </a:prstGeom>
          <a:ln w="15875">
            <a:solidFill>
              <a:schemeClr val="tx1"/>
            </a:solidFill>
          </a:ln>
        </p:spPr>
      </p:pic>
      <p:sp>
        <p:nvSpPr>
          <p:cNvPr id="27" name="TextBox 26">
            <a:extLst>
              <a:ext uri="{FF2B5EF4-FFF2-40B4-BE49-F238E27FC236}">
                <a16:creationId xmlns:a16="http://schemas.microsoft.com/office/drawing/2014/main" id="{9E80BFFB-61E7-4661-9BEE-BD5707385C77}"/>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2BF38EF-5A5E-4668-AD8E-EA90FE601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4" name="Picture 13" descr="A picture containing black, computer, meter, clock&#10;&#10;Description automatically generated">
            <a:extLst>
              <a:ext uri="{FF2B5EF4-FFF2-40B4-BE49-F238E27FC236}">
                <a16:creationId xmlns:a16="http://schemas.microsoft.com/office/drawing/2014/main" id="{F1A4A7BF-A173-4DC2-968C-1117F5FF9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159921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OEM Installation Step 3/3</a:t>
            </a:r>
          </a:p>
        </p:txBody>
      </p:sp>
      <p:sp>
        <p:nvSpPr>
          <p:cNvPr id="9" name="Rectangle 8">
            <a:extLst>
              <a:ext uri="{FF2B5EF4-FFF2-40B4-BE49-F238E27FC236}">
                <a16:creationId xmlns:a16="http://schemas.microsoft.com/office/drawing/2014/main" id="{B1992845-1856-4DE2-96BF-7C4F66F54FE7}"/>
              </a:ext>
            </a:extLst>
          </p:cNvPr>
          <p:cNvSpPr/>
          <p:nvPr/>
        </p:nvSpPr>
        <p:spPr>
          <a:xfrm>
            <a:off x="197323" y="847287"/>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4: Identifying </a:t>
            </a:r>
            <a:r>
              <a:rPr lang="en-US" dirty="0" err="1"/>
              <a:t>Wedgelocks</a:t>
            </a:r>
            <a:endParaRPr lang="en-US" dirty="0"/>
          </a:p>
        </p:txBody>
      </p:sp>
      <p:sp>
        <p:nvSpPr>
          <p:cNvPr id="13" name="TextBox 12">
            <a:extLst>
              <a:ext uri="{FF2B5EF4-FFF2-40B4-BE49-F238E27FC236}">
                <a16:creationId xmlns:a16="http://schemas.microsoft.com/office/drawing/2014/main" id="{8E8BF09A-2E7E-4604-8A9A-B9155646EBA3}"/>
              </a:ext>
            </a:extLst>
          </p:cNvPr>
          <p:cNvSpPr txBox="1"/>
          <p:nvPr/>
        </p:nvSpPr>
        <p:spPr>
          <a:xfrm>
            <a:off x="140409" y="1011987"/>
            <a:ext cx="6124575" cy="1600438"/>
          </a:xfrm>
          <a:prstGeom prst="rect">
            <a:avLst/>
          </a:prstGeom>
          <a:noFill/>
        </p:spPr>
        <p:txBody>
          <a:bodyPr wrap="square" rtlCol="0">
            <a:spAutoFit/>
          </a:bodyPr>
          <a:lstStyle/>
          <a:p>
            <a:pPr lvl="0"/>
            <a:endParaRPr lang="en-US" sz="1400" dirty="0">
              <a:latin typeface="Arial" panose="020B0604020202020204" pitchFamily="34" charset="0"/>
              <a:cs typeface="Arial" panose="020B0604020202020204" pitchFamily="34" charset="0"/>
            </a:endParaRPr>
          </a:p>
          <a:p>
            <a:pPr>
              <a:buClr>
                <a:srgbClr val="ED1C24"/>
              </a:buClr>
            </a:pPr>
            <a:r>
              <a:rPr lang="en-US" sz="1400" dirty="0">
                <a:latin typeface="Arial" panose="020B0604020202020204" pitchFamily="34" charset="0"/>
                <a:cs typeface="Arial" panose="020B0604020202020204" pitchFamily="34" charset="0"/>
              </a:rPr>
              <a:t>In the example to the right, the blue </a:t>
            </a:r>
            <a:r>
              <a:rPr lang="en-US" sz="1400" dirty="0" err="1">
                <a:latin typeface="Arial" panose="020B0604020202020204" pitchFamily="34" charset="0"/>
                <a:cs typeface="Arial" panose="020B0604020202020204" pitchFamily="34" charset="0"/>
              </a:rPr>
              <a:t>wedgelocks</a:t>
            </a:r>
            <a:r>
              <a:rPr lang="en-US" sz="1400" dirty="0">
                <a:latin typeface="Arial" panose="020B0604020202020204" pitchFamily="34" charset="0"/>
                <a:cs typeface="Arial" panose="020B0604020202020204" pitchFamily="34" charset="0"/>
              </a:rPr>
              <a:t> connect the CAN network in series while the orange or green </a:t>
            </a:r>
            <a:r>
              <a:rPr lang="en-US" sz="1400" dirty="0" err="1">
                <a:latin typeface="Arial" panose="020B0604020202020204" pitchFamily="34" charset="0"/>
                <a:cs typeface="Arial" panose="020B0604020202020204" pitchFamily="34" charset="0"/>
              </a:rPr>
              <a:t>wedgelock</a:t>
            </a:r>
            <a:r>
              <a:rPr lang="en-US" sz="1400" dirty="0">
                <a:latin typeface="Arial" panose="020B0604020202020204" pitchFamily="34" charset="0"/>
                <a:cs typeface="Arial" panose="020B0604020202020204" pitchFamily="34" charset="0"/>
              </a:rPr>
              <a:t> indicates the network drop to the CAN module.</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6120680-9329-4E6E-85AF-08EE3565AADB}"/>
              </a:ext>
            </a:extLst>
          </p:cNvPr>
          <p:cNvSpPr txBox="1"/>
          <p:nvPr/>
        </p:nvSpPr>
        <p:spPr>
          <a:xfrm>
            <a:off x="7226225" y="3504790"/>
            <a:ext cx="4768452"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Rendered View of CAN Network With CAN Module Drop.</a:t>
            </a:r>
          </a:p>
        </p:txBody>
      </p:sp>
      <p:pic>
        <p:nvPicPr>
          <p:cNvPr id="11" name="Picture 10">
            <a:extLst>
              <a:ext uri="{FF2B5EF4-FFF2-40B4-BE49-F238E27FC236}">
                <a16:creationId xmlns:a16="http://schemas.microsoft.com/office/drawing/2014/main" id="{8E59F611-8204-4D1A-AC3C-0F7D50842B3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35427" y="952882"/>
            <a:ext cx="5128663" cy="2515555"/>
          </a:xfrm>
          <a:prstGeom prst="rect">
            <a:avLst/>
          </a:prstGeom>
          <a:ln w="15875">
            <a:solidFill>
              <a:schemeClr val="tx1"/>
            </a:solidFill>
          </a:ln>
        </p:spPr>
      </p:pic>
      <p:sp>
        <p:nvSpPr>
          <p:cNvPr id="12" name="Rectangle 11">
            <a:extLst>
              <a:ext uri="{FF2B5EF4-FFF2-40B4-BE49-F238E27FC236}">
                <a16:creationId xmlns:a16="http://schemas.microsoft.com/office/drawing/2014/main" id="{77DB1DCA-16FF-43E2-8287-B7718003D321}"/>
              </a:ext>
            </a:extLst>
          </p:cNvPr>
          <p:cNvSpPr/>
          <p:nvPr/>
        </p:nvSpPr>
        <p:spPr>
          <a:xfrm>
            <a:off x="140409" y="2260000"/>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5: Reviewing &amp; Verifying</a:t>
            </a:r>
          </a:p>
        </p:txBody>
      </p:sp>
      <p:sp>
        <p:nvSpPr>
          <p:cNvPr id="14" name="TextBox 13">
            <a:extLst>
              <a:ext uri="{FF2B5EF4-FFF2-40B4-BE49-F238E27FC236}">
                <a16:creationId xmlns:a16="http://schemas.microsoft.com/office/drawing/2014/main" id="{35453400-041F-4F16-8887-D46A8E5B18CE}"/>
              </a:ext>
            </a:extLst>
          </p:cNvPr>
          <p:cNvSpPr txBox="1"/>
          <p:nvPr/>
        </p:nvSpPr>
        <p:spPr>
          <a:xfrm>
            <a:off x="111835" y="2436212"/>
            <a:ext cx="6124575" cy="2893100"/>
          </a:xfrm>
          <a:prstGeom prst="rect">
            <a:avLst/>
          </a:prstGeom>
          <a:noFill/>
        </p:spPr>
        <p:txBody>
          <a:bodyPr wrap="square" rtlCol="0">
            <a:spAutoFit/>
          </a:bodyPr>
          <a:lstStyle/>
          <a:p>
            <a:pPr lvl="0"/>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Many vehicles may include more than one CAN network i.e. engine CAN and chassis CAN.  </a:t>
            </a:r>
            <a:r>
              <a:rPr lang="en-US" sz="1400" i="1" dirty="0">
                <a:latin typeface="Arial" panose="020B0604020202020204" pitchFamily="34" charset="0"/>
                <a:cs typeface="Arial" panose="020B0604020202020204" pitchFamily="34" charset="0"/>
              </a:rPr>
              <a:t>Make sure you know which CAN network you are connecting to!</a:t>
            </a: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After verifying the remaining SafetyNet system components are correctly installed, apply power to the system.  After several cycles through the yellow LED, the green LED on the CAN/J1939 module will remain ON once the module is reading SafetyNet data.</a:t>
            </a:r>
          </a:p>
          <a:p>
            <a:pPr marL="28575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5ECEFB3-EA39-41D9-ADE3-09549C0ABADB}"/>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8886D49-9E69-4310-B5FD-69BB3BAB7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5" name="Picture 14" descr="A picture containing black, computer, meter, clock&#10;&#10;Description automatically generated">
            <a:extLst>
              <a:ext uri="{FF2B5EF4-FFF2-40B4-BE49-F238E27FC236}">
                <a16:creationId xmlns:a16="http://schemas.microsoft.com/office/drawing/2014/main" id="{80415178-5CD1-4D10-84EF-7609F063A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341468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Retrofit Installation Step 1/3</a:t>
            </a:r>
          </a:p>
        </p:txBody>
      </p:sp>
      <p:sp>
        <p:nvSpPr>
          <p:cNvPr id="9" name="Rectangle 8">
            <a:extLst>
              <a:ext uri="{FF2B5EF4-FFF2-40B4-BE49-F238E27FC236}">
                <a16:creationId xmlns:a16="http://schemas.microsoft.com/office/drawing/2014/main" id="{B1992845-1856-4DE2-96BF-7C4F66F54FE7}"/>
              </a:ext>
            </a:extLst>
          </p:cNvPr>
          <p:cNvSpPr/>
          <p:nvPr/>
        </p:nvSpPr>
        <p:spPr>
          <a:xfrm>
            <a:off x="197323" y="847287"/>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1: Coordinate With The Proper Entities</a:t>
            </a:r>
          </a:p>
        </p:txBody>
      </p:sp>
      <p:sp>
        <p:nvSpPr>
          <p:cNvPr id="13" name="TextBox 12">
            <a:extLst>
              <a:ext uri="{FF2B5EF4-FFF2-40B4-BE49-F238E27FC236}">
                <a16:creationId xmlns:a16="http://schemas.microsoft.com/office/drawing/2014/main" id="{8E8BF09A-2E7E-4604-8A9A-B9155646EBA3}"/>
              </a:ext>
            </a:extLst>
          </p:cNvPr>
          <p:cNvSpPr txBox="1"/>
          <p:nvPr/>
        </p:nvSpPr>
        <p:spPr>
          <a:xfrm>
            <a:off x="127354" y="1304487"/>
            <a:ext cx="6124575" cy="3970318"/>
          </a:xfrm>
          <a:prstGeom prst="rect">
            <a:avLst/>
          </a:prstGeom>
          <a:noFill/>
        </p:spPr>
        <p:txBody>
          <a:bodyPr wrap="square" rtlCol="0">
            <a:spAutoFit/>
          </a:bodyPr>
          <a:lstStyle/>
          <a:p>
            <a:pPr marL="285750" lvl="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Discuss the SafetyNet CAN installation in detail with the appropriate authorities.  A retrofit installation requires the installer to coordinate between the telematics provider and the end user.  Make sure the telematics provider has a copy of the list of diagnostic code located in table 8.3 at the end of this manual.  An Excel spread sheet is also available for direct importing.</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Check with the appropriate authorities on how best to make the connection to the CAN network.  There may be specific CAN network power down/power up requirements prior to introducing a new device</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During retrofits, vehicle wiring may not be consistent between vehicles.  Multiple CAN networks may be present.  </a:t>
            </a:r>
            <a:r>
              <a:rPr lang="en-US" sz="1400" i="1" dirty="0">
                <a:latin typeface="Arial" panose="020B0604020202020204" pitchFamily="34" charset="0"/>
                <a:cs typeface="Arial" panose="020B0604020202020204" pitchFamily="34" charset="0"/>
              </a:rPr>
              <a:t>It is very easy to make a mistake when trying to verify the correct network to connect to.  Check with the local CAN expert to determine proper network connection</a:t>
            </a: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6120680-9329-4E6E-85AF-08EE3565AADB}"/>
              </a:ext>
            </a:extLst>
          </p:cNvPr>
          <p:cNvSpPr txBox="1"/>
          <p:nvPr/>
        </p:nvSpPr>
        <p:spPr>
          <a:xfrm>
            <a:off x="7513378" y="4046881"/>
            <a:ext cx="3373949"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CAN/J1939 Module Sample Retrofit Installation</a:t>
            </a:r>
          </a:p>
        </p:txBody>
      </p:sp>
      <p:pic>
        <p:nvPicPr>
          <p:cNvPr id="15" name="Picture 14" descr="A picture containing ground, bicycle, outdoor, sitting&#10;&#10;Description automatically generated">
            <a:extLst>
              <a:ext uri="{FF2B5EF4-FFF2-40B4-BE49-F238E27FC236}">
                <a16:creationId xmlns:a16="http://schemas.microsoft.com/office/drawing/2014/main" id="{E20D2B5C-D63E-4937-B02B-58190F4259A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94707" y="1059800"/>
            <a:ext cx="4411290" cy="2987122"/>
          </a:xfrm>
          <a:prstGeom prst="rect">
            <a:avLst/>
          </a:prstGeom>
          <a:ln w="15875">
            <a:solidFill>
              <a:schemeClr val="tx1"/>
            </a:solidFill>
          </a:ln>
        </p:spPr>
      </p:pic>
      <p:sp>
        <p:nvSpPr>
          <p:cNvPr id="34" name="TextBox 33">
            <a:extLst>
              <a:ext uri="{FF2B5EF4-FFF2-40B4-BE49-F238E27FC236}">
                <a16:creationId xmlns:a16="http://schemas.microsoft.com/office/drawing/2014/main" id="{369715CB-3EAB-4E4E-A044-5E6E08C1DA8B}"/>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6E31D88-0442-46CA-9015-8A05E6F21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1" name="Picture 10" descr="A picture containing black, computer, meter, clock&#10;&#10;Description automatically generated">
            <a:extLst>
              <a:ext uri="{FF2B5EF4-FFF2-40B4-BE49-F238E27FC236}">
                <a16:creationId xmlns:a16="http://schemas.microsoft.com/office/drawing/2014/main" id="{A72219F6-E87D-4C19-AB6E-02BD9E22E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109385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Retrofit Installation Step 2/3</a:t>
            </a:r>
          </a:p>
        </p:txBody>
      </p:sp>
      <p:sp>
        <p:nvSpPr>
          <p:cNvPr id="9" name="Rectangle 8">
            <a:extLst>
              <a:ext uri="{FF2B5EF4-FFF2-40B4-BE49-F238E27FC236}">
                <a16:creationId xmlns:a16="http://schemas.microsoft.com/office/drawing/2014/main" id="{B1992845-1856-4DE2-96BF-7C4F66F54FE7}"/>
              </a:ext>
            </a:extLst>
          </p:cNvPr>
          <p:cNvSpPr/>
          <p:nvPr/>
        </p:nvSpPr>
        <p:spPr>
          <a:xfrm>
            <a:off x="197323" y="847287"/>
            <a:ext cx="5984639" cy="352425"/>
          </a:xfrm>
          <a:prstGeom prst="rect">
            <a:avLst/>
          </a:prstGeom>
          <a:solidFill>
            <a:srgbClr val="397DC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2: Determine Practical Location for J1939/CAN Module </a:t>
            </a:r>
          </a:p>
        </p:txBody>
      </p:sp>
      <p:sp>
        <p:nvSpPr>
          <p:cNvPr id="13" name="TextBox 12">
            <a:extLst>
              <a:ext uri="{FF2B5EF4-FFF2-40B4-BE49-F238E27FC236}">
                <a16:creationId xmlns:a16="http://schemas.microsoft.com/office/drawing/2014/main" id="{8E8BF09A-2E7E-4604-8A9A-B9155646EBA3}"/>
              </a:ext>
            </a:extLst>
          </p:cNvPr>
          <p:cNvSpPr txBox="1"/>
          <p:nvPr/>
        </p:nvSpPr>
        <p:spPr>
          <a:xfrm>
            <a:off x="127354" y="1304487"/>
            <a:ext cx="6124575" cy="1815882"/>
          </a:xfrm>
          <a:prstGeom prst="rect">
            <a:avLst/>
          </a:prstGeom>
          <a:noFill/>
        </p:spPr>
        <p:txBody>
          <a:bodyPr wrap="square" rtlCol="0">
            <a:spAutoFit/>
          </a:bodyPr>
          <a:lstStyle/>
          <a:p>
            <a:pPr marL="342900" lvl="0" indent="-34290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Determine the correct CAN network stub cable interrupt location</a:t>
            </a:r>
          </a:p>
          <a:p>
            <a:pPr marL="342900" lvl="0" indent="-34290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indent="-34290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Verify the CAN/J1939 module location and CAN stub cable length are correct for the CAN network interface.  CAN cable length must be no greater than a maximum of 1 meter (36”) for 250 kbps networks and a maximum of 1.67 meters (62”) for 500 kbps networks.  Ensure the CAN interface stub cable is properly shielded and grounded.</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95B209B-A015-4194-8FF0-7FF5B59AB385}"/>
              </a:ext>
            </a:extLst>
          </p:cNvPr>
          <p:cNvSpPr/>
          <p:nvPr/>
        </p:nvSpPr>
        <p:spPr>
          <a:xfrm>
            <a:off x="197321" y="3066612"/>
            <a:ext cx="5984639" cy="352425"/>
          </a:xfrm>
          <a:prstGeom prst="rect">
            <a:avLst/>
          </a:prstGeom>
          <a:solidFill>
            <a:srgbClr val="397DC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3:  Establishing Connections</a:t>
            </a:r>
          </a:p>
        </p:txBody>
      </p:sp>
      <p:sp>
        <p:nvSpPr>
          <p:cNvPr id="11" name="TextBox 10">
            <a:extLst>
              <a:ext uri="{FF2B5EF4-FFF2-40B4-BE49-F238E27FC236}">
                <a16:creationId xmlns:a16="http://schemas.microsoft.com/office/drawing/2014/main" id="{A424F96F-F871-4B2F-B4E3-9FBC9F265A1C}"/>
              </a:ext>
            </a:extLst>
          </p:cNvPr>
          <p:cNvSpPr txBox="1"/>
          <p:nvPr/>
        </p:nvSpPr>
        <p:spPr>
          <a:xfrm>
            <a:off x="197321" y="3508319"/>
            <a:ext cx="6124575" cy="2893100"/>
          </a:xfrm>
          <a:prstGeom prst="rect">
            <a:avLst/>
          </a:prstGeom>
          <a:noFill/>
        </p:spPr>
        <p:txBody>
          <a:bodyPr wrap="square" rtlCol="0">
            <a:spAutoFit/>
          </a:bodyPr>
          <a:lstStyle/>
          <a:p>
            <a:pPr marL="285750" lvl="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Disconnect the SafetyNet module communications cable from the existing system.  Plug the communications cable into the corresponding male or female CAN/J1939 module ports.</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Connect a second SafetyNet module communications cable into the second CAN/J1939 module port.  Connect the opposite end of the communications cable into the SafetyNet module open port. </a:t>
            </a:r>
          </a:p>
          <a:p>
            <a:pPr marL="28575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Route the CAN stub cable from the CAN module to the vehicle CAN network.</a:t>
            </a:r>
          </a:p>
          <a:p>
            <a:pPr marL="28575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lvl="0" indent="-34290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776D28A-886A-47CB-B6C0-4438D81436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0698" y="847287"/>
            <a:ext cx="3458670" cy="4612087"/>
          </a:xfrm>
          <a:prstGeom prst="rect">
            <a:avLst/>
          </a:prstGeom>
          <a:noFill/>
          <a:ln w="15875">
            <a:solidFill>
              <a:schemeClr val="tx1"/>
            </a:solidFill>
          </a:ln>
        </p:spPr>
      </p:pic>
      <p:sp>
        <p:nvSpPr>
          <p:cNvPr id="17" name="TextBox 16">
            <a:extLst>
              <a:ext uri="{FF2B5EF4-FFF2-40B4-BE49-F238E27FC236}">
                <a16:creationId xmlns:a16="http://schemas.microsoft.com/office/drawing/2014/main" id="{B88B0D2F-F410-4AB4-88D7-8108699308FB}"/>
              </a:ext>
            </a:extLst>
          </p:cNvPr>
          <p:cNvSpPr txBox="1"/>
          <p:nvPr/>
        </p:nvSpPr>
        <p:spPr>
          <a:xfrm>
            <a:off x="7575419" y="5459374"/>
            <a:ext cx="3373949"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CAN/J1939 Module Sample Retrofit Installation</a:t>
            </a:r>
          </a:p>
        </p:txBody>
      </p:sp>
      <p:sp>
        <p:nvSpPr>
          <p:cNvPr id="28" name="TextBox 27">
            <a:extLst>
              <a:ext uri="{FF2B5EF4-FFF2-40B4-BE49-F238E27FC236}">
                <a16:creationId xmlns:a16="http://schemas.microsoft.com/office/drawing/2014/main" id="{EBDA5CA7-5C0C-4862-9B0D-A7E9D1516B8C}"/>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80DDE90A-9403-4487-8D23-90496089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4" name="Picture 13" descr="A picture containing black, computer, meter, clock&#10;&#10;Description automatically generated">
            <a:extLst>
              <a:ext uri="{FF2B5EF4-FFF2-40B4-BE49-F238E27FC236}">
                <a16:creationId xmlns:a16="http://schemas.microsoft.com/office/drawing/2014/main" id="{4D1E67E1-B163-4711-A90E-614E7D18F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211946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Retrofit Installation Step 3/3</a:t>
            </a:r>
          </a:p>
        </p:txBody>
      </p:sp>
      <p:sp>
        <p:nvSpPr>
          <p:cNvPr id="9" name="Rectangle 8">
            <a:extLst>
              <a:ext uri="{FF2B5EF4-FFF2-40B4-BE49-F238E27FC236}">
                <a16:creationId xmlns:a16="http://schemas.microsoft.com/office/drawing/2014/main" id="{B1992845-1856-4DE2-96BF-7C4F66F54FE7}"/>
              </a:ext>
            </a:extLst>
          </p:cNvPr>
          <p:cNvSpPr/>
          <p:nvPr/>
        </p:nvSpPr>
        <p:spPr>
          <a:xfrm>
            <a:off x="197323" y="847287"/>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Step 4: End Procedure &amp; Repowering</a:t>
            </a:r>
          </a:p>
        </p:txBody>
      </p:sp>
      <p:sp>
        <p:nvSpPr>
          <p:cNvPr id="13" name="TextBox 12">
            <a:extLst>
              <a:ext uri="{FF2B5EF4-FFF2-40B4-BE49-F238E27FC236}">
                <a16:creationId xmlns:a16="http://schemas.microsoft.com/office/drawing/2014/main" id="{8E8BF09A-2E7E-4604-8A9A-B9155646EBA3}"/>
              </a:ext>
            </a:extLst>
          </p:cNvPr>
          <p:cNvSpPr txBox="1"/>
          <p:nvPr/>
        </p:nvSpPr>
        <p:spPr>
          <a:xfrm>
            <a:off x="127354" y="1304487"/>
            <a:ext cx="6124575" cy="2677656"/>
          </a:xfrm>
          <a:prstGeom prst="rect">
            <a:avLst/>
          </a:prstGeom>
          <a:noFill/>
        </p:spPr>
        <p:txBody>
          <a:bodyPr wrap="square" rtlCol="0">
            <a:spAutoFit/>
          </a:bodyPr>
          <a:lstStyle/>
          <a:p>
            <a:pPr marL="285750" lvl="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It is not necessary to reconfigure the SafetyNet system to allow for the J1939 module. The CAN/J1939 module resides passively on the network, reading SafetyNet communications traffic and passing messages up to the vehicle CAN network.</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Once repowered, SafetyNet will verify its configuration and reverify a second time as the CAN/J1939 module begins to read data.  When the green LED on the CAN/J1939 module is ON, the system is operational.</a:t>
            </a: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776D28A-886A-47CB-B6C0-4438D81436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0698" y="847287"/>
            <a:ext cx="3458670" cy="4612087"/>
          </a:xfrm>
          <a:prstGeom prst="rect">
            <a:avLst/>
          </a:prstGeom>
          <a:noFill/>
          <a:ln w="15875">
            <a:solidFill>
              <a:schemeClr val="tx1"/>
            </a:solidFill>
          </a:ln>
        </p:spPr>
      </p:pic>
      <p:sp>
        <p:nvSpPr>
          <p:cNvPr id="17" name="TextBox 16">
            <a:extLst>
              <a:ext uri="{FF2B5EF4-FFF2-40B4-BE49-F238E27FC236}">
                <a16:creationId xmlns:a16="http://schemas.microsoft.com/office/drawing/2014/main" id="{B88B0D2F-F410-4AB4-88D7-8108699308FB}"/>
              </a:ext>
            </a:extLst>
          </p:cNvPr>
          <p:cNvSpPr txBox="1"/>
          <p:nvPr/>
        </p:nvSpPr>
        <p:spPr>
          <a:xfrm>
            <a:off x="7575419" y="5459374"/>
            <a:ext cx="3373949"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CAN/J1939 Module Sample Retrofit Installation</a:t>
            </a:r>
          </a:p>
        </p:txBody>
      </p:sp>
      <p:sp>
        <p:nvSpPr>
          <p:cNvPr id="24" name="TextBox 23">
            <a:extLst>
              <a:ext uri="{FF2B5EF4-FFF2-40B4-BE49-F238E27FC236}">
                <a16:creationId xmlns:a16="http://schemas.microsoft.com/office/drawing/2014/main" id="{15D58FC7-14BC-4494-8A8B-41198CEB4F21}"/>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970F0013-37CC-4646-BD2B-E655673E7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1" name="Picture 10" descr="A picture containing black, computer, meter, clock&#10;&#10;Description automatically generated">
            <a:extLst>
              <a:ext uri="{FF2B5EF4-FFF2-40B4-BE49-F238E27FC236}">
                <a16:creationId xmlns:a16="http://schemas.microsoft.com/office/drawing/2014/main" id="{BFB4C4F7-693D-44B5-998B-CBA9FFBD7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58661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Maintenance &amp; Testing</a:t>
            </a:r>
          </a:p>
        </p:txBody>
      </p:sp>
      <p:sp>
        <p:nvSpPr>
          <p:cNvPr id="9" name="Rectangle 8">
            <a:extLst>
              <a:ext uri="{FF2B5EF4-FFF2-40B4-BE49-F238E27FC236}">
                <a16:creationId xmlns:a16="http://schemas.microsoft.com/office/drawing/2014/main" id="{B1992845-1856-4DE2-96BF-7C4F66F54FE7}"/>
              </a:ext>
            </a:extLst>
          </p:cNvPr>
          <p:cNvSpPr/>
          <p:nvPr/>
        </p:nvSpPr>
        <p:spPr>
          <a:xfrm>
            <a:off x="197323" y="847287"/>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General Maintenance &amp; Testing</a:t>
            </a:r>
          </a:p>
        </p:txBody>
      </p:sp>
      <p:sp>
        <p:nvSpPr>
          <p:cNvPr id="13" name="TextBox 12">
            <a:extLst>
              <a:ext uri="{FF2B5EF4-FFF2-40B4-BE49-F238E27FC236}">
                <a16:creationId xmlns:a16="http://schemas.microsoft.com/office/drawing/2014/main" id="{8E8BF09A-2E7E-4604-8A9A-B9155646EBA3}"/>
              </a:ext>
            </a:extLst>
          </p:cNvPr>
          <p:cNvSpPr txBox="1"/>
          <p:nvPr/>
        </p:nvSpPr>
        <p:spPr>
          <a:xfrm>
            <a:off x="127354" y="1199712"/>
            <a:ext cx="6124575" cy="1169551"/>
          </a:xfrm>
          <a:prstGeom prst="rect">
            <a:avLst/>
          </a:prstGeom>
          <a:noFill/>
        </p:spPr>
        <p:txBody>
          <a:bodyPr wrap="square" rtlCol="0">
            <a:spAutoFit/>
          </a:bodyPr>
          <a:lstStyle/>
          <a:p>
            <a:pPr lvl="0">
              <a:buClr>
                <a:srgbClr val="ED1C24"/>
              </a:buClr>
            </a:pPr>
            <a:r>
              <a:rPr lang="en-US" sz="1400" i="1" dirty="0">
                <a:latin typeface="Arial" panose="020B0604020202020204" pitchFamily="34" charset="0"/>
                <a:cs typeface="Arial" panose="020B0604020202020204" pitchFamily="34" charset="0"/>
              </a:rPr>
              <a:t>No maintenance is required.</a:t>
            </a: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0F654A4-29E0-4BB8-9666-4CF03FD6AF1D}"/>
              </a:ext>
            </a:extLst>
          </p:cNvPr>
          <p:cNvSpPr/>
          <p:nvPr/>
        </p:nvSpPr>
        <p:spPr>
          <a:xfrm>
            <a:off x="197323" y="1889262"/>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Functional Testing</a:t>
            </a:r>
          </a:p>
        </p:txBody>
      </p:sp>
      <p:sp>
        <p:nvSpPr>
          <p:cNvPr id="10" name="TextBox 9">
            <a:extLst>
              <a:ext uri="{FF2B5EF4-FFF2-40B4-BE49-F238E27FC236}">
                <a16:creationId xmlns:a16="http://schemas.microsoft.com/office/drawing/2014/main" id="{9F8843E1-C40D-46E1-AC60-D25239DFCF8E}"/>
              </a:ext>
            </a:extLst>
          </p:cNvPr>
          <p:cNvSpPr txBox="1"/>
          <p:nvPr/>
        </p:nvSpPr>
        <p:spPr>
          <a:xfrm>
            <a:off x="127354" y="2286062"/>
            <a:ext cx="5984639" cy="2677656"/>
          </a:xfrm>
          <a:prstGeom prst="rect">
            <a:avLst/>
          </a:prstGeom>
          <a:noFill/>
        </p:spPr>
        <p:txBody>
          <a:bodyPr wrap="square" rtlCol="0">
            <a:spAutoFit/>
          </a:bodyPr>
          <a:lstStyle/>
          <a:p>
            <a:pPr lvl="0">
              <a:buClr>
                <a:srgbClr val="ED1C24"/>
              </a:buClr>
            </a:pPr>
            <a:r>
              <a:rPr lang="en-US" sz="1400" i="1" dirty="0">
                <a:latin typeface="Arial" panose="020B0604020202020204" pitchFamily="34" charset="0"/>
                <a:cs typeface="Arial" panose="020B0604020202020204" pitchFamily="34" charset="0"/>
              </a:rPr>
              <a:t>No functional testing is required.</a:t>
            </a:r>
          </a:p>
          <a:p>
            <a:pPr lvl="0">
              <a:buClr>
                <a:srgbClr val="ED1C24"/>
              </a:buClr>
            </a:pPr>
            <a:endParaRPr lang="en-US" sz="1400" i="1" dirty="0">
              <a:latin typeface="Arial" panose="020B0604020202020204" pitchFamily="34" charset="0"/>
              <a:cs typeface="Arial" panose="020B0604020202020204" pitchFamily="34" charset="0"/>
            </a:endParaRPr>
          </a:p>
          <a:p>
            <a:pPr>
              <a:buClr>
                <a:srgbClr val="ED1C24"/>
              </a:buClr>
            </a:pPr>
            <a:r>
              <a:rPr lang="en-US" sz="1400" dirty="0">
                <a:latin typeface="Arial" panose="020B0604020202020204" pitchFamily="34" charset="0"/>
                <a:cs typeface="Arial" panose="020B0604020202020204" pitchFamily="34" charset="0"/>
              </a:rPr>
              <a:t>Verification of system reporting may be performed periodically and may consist of creating a known Fault condition while the vehicle is not in service.  The time and date of the Fault condition should be recorded and later verified for time and date and accuracy of reported event by reviewing the telematics report.</a:t>
            </a:r>
          </a:p>
          <a:p>
            <a:pPr lvl="0">
              <a:buClr>
                <a:srgbClr val="ED1C24"/>
              </a:buClr>
            </a:pP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a:p>
            <a:pPr lvl="0">
              <a:buClr>
                <a:srgbClr val="ED1C24"/>
              </a:buClr>
            </a:pPr>
            <a:endParaRPr lang="en-US" sz="1400"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1576B188-523B-4FD5-A6B9-1238430E85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6619" y="947410"/>
            <a:ext cx="2793834" cy="2777778"/>
          </a:xfrm>
          <a:prstGeom prst="rect">
            <a:avLst/>
          </a:prstGeom>
        </p:spPr>
      </p:pic>
      <p:pic>
        <p:nvPicPr>
          <p:cNvPr id="22" name="Picture 21">
            <a:extLst>
              <a:ext uri="{FF2B5EF4-FFF2-40B4-BE49-F238E27FC236}">
                <a16:creationId xmlns:a16="http://schemas.microsoft.com/office/drawing/2014/main" id="{5B6286F1-62CB-4E2A-B770-2410E8384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sp>
        <p:nvSpPr>
          <p:cNvPr id="23" name="TextBox 22">
            <a:extLst>
              <a:ext uri="{FF2B5EF4-FFF2-40B4-BE49-F238E27FC236}">
                <a16:creationId xmlns:a16="http://schemas.microsoft.com/office/drawing/2014/main" id="{0EFF1DAC-28C1-4E94-98F5-74322534065B}"/>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12" name="Picture 11" descr="A picture containing black, computer, meter, clock&#10;&#10;Description automatically generated">
            <a:extLst>
              <a:ext uri="{FF2B5EF4-FFF2-40B4-BE49-F238E27FC236}">
                <a16:creationId xmlns:a16="http://schemas.microsoft.com/office/drawing/2014/main" id="{18EF9096-7741-4FC9-A7C2-79D1BFF3A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9729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Troubleshooting &amp; Customer Support Info</a:t>
            </a:r>
          </a:p>
        </p:txBody>
      </p:sp>
      <p:sp>
        <p:nvSpPr>
          <p:cNvPr id="9" name="Rectangle 8">
            <a:extLst>
              <a:ext uri="{FF2B5EF4-FFF2-40B4-BE49-F238E27FC236}">
                <a16:creationId xmlns:a16="http://schemas.microsoft.com/office/drawing/2014/main" id="{B1992845-1856-4DE2-96BF-7C4F66F54FE7}"/>
              </a:ext>
            </a:extLst>
          </p:cNvPr>
          <p:cNvSpPr/>
          <p:nvPr/>
        </p:nvSpPr>
        <p:spPr>
          <a:xfrm>
            <a:off x="5364809" y="847287"/>
            <a:ext cx="6629868"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Troubleshooting Table</a:t>
            </a:r>
          </a:p>
        </p:txBody>
      </p:sp>
      <p:graphicFrame>
        <p:nvGraphicFramePr>
          <p:cNvPr id="3" name="Table 2">
            <a:extLst>
              <a:ext uri="{FF2B5EF4-FFF2-40B4-BE49-F238E27FC236}">
                <a16:creationId xmlns:a16="http://schemas.microsoft.com/office/drawing/2014/main" id="{3946C962-72DC-49F6-BD3F-5F5DCE997F85}"/>
              </a:ext>
            </a:extLst>
          </p:cNvPr>
          <p:cNvGraphicFramePr>
            <a:graphicFrameLocks noGrp="1"/>
          </p:cNvGraphicFramePr>
          <p:nvPr>
            <p:extLst>
              <p:ext uri="{D42A27DB-BD31-4B8C-83A1-F6EECF244321}">
                <p14:modId xmlns:p14="http://schemas.microsoft.com/office/powerpoint/2010/main" val="3312505574"/>
              </p:ext>
            </p:extLst>
          </p:nvPr>
        </p:nvGraphicFramePr>
        <p:xfrm>
          <a:off x="5364809" y="1268970"/>
          <a:ext cx="6629868" cy="4983035"/>
        </p:xfrm>
        <a:graphic>
          <a:graphicData uri="http://schemas.openxmlformats.org/drawingml/2006/table">
            <a:tbl>
              <a:tblPr firstRow="1" firstCol="1" bandRow="1">
                <a:tableStyleId>{5C22544A-7EE6-4342-B048-85BDC9FD1C3A}</a:tableStyleId>
              </a:tblPr>
              <a:tblGrid>
                <a:gridCol w="1953703">
                  <a:extLst>
                    <a:ext uri="{9D8B030D-6E8A-4147-A177-3AD203B41FA5}">
                      <a16:colId xmlns:a16="http://schemas.microsoft.com/office/drawing/2014/main" val="2947477682"/>
                    </a:ext>
                  </a:extLst>
                </a:gridCol>
                <a:gridCol w="679953">
                  <a:extLst>
                    <a:ext uri="{9D8B030D-6E8A-4147-A177-3AD203B41FA5}">
                      <a16:colId xmlns:a16="http://schemas.microsoft.com/office/drawing/2014/main" val="378789868"/>
                    </a:ext>
                  </a:extLst>
                </a:gridCol>
                <a:gridCol w="679953">
                  <a:extLst>
                    <a:ext uri="{9D8B030D-6E8A-4147-A177-3AD203B41FA5}">
                      <a16:colId xmlns:a16="http://schemas.microsoft.com/office/drawing/2014/main" val="1938283699"/>
                    </a:ext>
                  </a:extLst>
                </a:gridCol>
                <a:gridCol w="3316259">
                  <a:extLst>
                    <a:ext uri="{9D8B030D-6E8A-4147-A177-3AD203B41FA5}">
                      <a16:colId xmlns:a16="http://schemas.microsoft.com/office/drawing/2014/main" val="2065825371"/>
                    </a:ext>
                  </a:extLst>
                </a:gridCol>
              </a:tblGrid>
              <a:tr h="248113">
                <a:tc rowSpan="2">
                  <a:txBody>
                    <a:bodyPr/>
                    <a:lstStyle/>
                    <a:p>
                      <a:pPr marL="0" marR="0" algn="ctr">
                        <a:lnSpc>
                          <a:spcPct val="115000"/>
                        </a:lnSpc>
                        <a:spcBef>
                          <a:spcPts val="0"/>
                        </a:spcBef>
                        <a:spcAft>
                          <a:spcPts val="0"/>
                        </a:spcAft>
                      </a:pPr>
                      <a:r>
                        <a:rPr lang="en-US" sz="900">
                          <a:effectLst/>
                        </a:rPr>
                        <a:t>Trouble Description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108533" marR="108533" marT="54266" marB="54266" anchor="ctr"/>
                </a:tc>
                <a:tc gridSpan="2">
                  <a:txBody>
                    <a:bodyPr/>
                    <a:lstStyle/>
                    <a:p>
                      <a:pPr marL="0" marR="0" algn="ctr">
                        <a:lnSpc>
                          <a:spcPct val="115000"/>
                        </a:lnSpc>
                        <a:spcBef>
                          <a:spcPts val="0"/>
                        </a:spcBef>
                        <a:spcAft>
                          <a:spcPts val="0"/>
                        </a:spcAft>
                      </a:pPr>
                      <a:r>
                        <a:rPr lang="en-US" sz="900">
                          <a:effectLst/>
                        </a:rPr>
                        <a:t>LED indication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108533" marR="108533" marT="54266" marB="54266"/>
                </a:tc>
                <a:tc hMerge="1">
                  <a:txBody>
                    <a:bodyPr/>
                    <a:lstStyle/>
                    <a:p>
                      <a:endParaRPr lang="en-US"/>
                    </a:p>
                  </a:txBody>
                  <a:tcPr/>
                </a:tc>
                <a:tc rowSpan="2">
                  <a:txBody>
                    <a:bodyPr/>
                    <a:lstStyle/>
                    <a:p>
                      <a:pPr marL="0" marR="0" algn="ctr">
                        <a:lnSpc>
                          <a:spcPct val="115000"/>
                        </a:lnSpc>
                        <a:spcBef>
                          <a:spcPts val="0"/>
                        </a:spcBef>
                        <a:spcAft>
                          <a:spcPts val="0"/>
                        </a:spcAft>
                      </a:pPr>
                      <a:r>
                        <a:rPr lang="en-US" sz="900" dirty="0">
                          <a:effectLst/>
                        </a:rPr>
                        <a:t>Recommended Action</a:t>
                      </a:r>
                      <a:endParaRPr lang="en-US" sz="1100" dirty="0">
                        <a:effectLst/>
                        <a:latin typeface="Calibri" panose="020F0502020204030204" pitchFamily="34" charset="0"/>
                        <a:ea typeface="Arial" panose="020B0604020202020204" pitchFamily="34" charset="0"/>
                        <a:cs typeface="Arial" panose="020B0604020202020204" pitchFamily="34" charset="0"/>
                      </a:endParaRPr>
                    </a:p>
                  </a:txBody>
                  <a:tcPr marL="108533" marR="108533" marT="54266" marB="54266" anchor="ctr"/>
                </a:tc>
                <a:extLst>
                  <a:ext uri="{0D108BD9-81ED-4DB2-BD59-A6C34878D82A}">
                    <a16:rowId xmlns:a16="http://schemas.microsoft.com/office/drawing/2014/main" val="1850120154"/>
                  </a:ext>
                </a:extLst>
              </a:tr>
              <a:tr h="313194">
                <a:tc vMerge="1">
                  <a:txBody>
                    <a:bodyPr/>
                    <a:lstStyle/>
                    <a:p>
                      <a:endParaRPr lang="en-US"/>
                    </a:p>
                  </a:txBody>
                  <a:tcPr/>
                </a:tc>
                <a:tc>
                  <a:txBody>
                    <a:bodyPr/>
                    <a:lstStyle/>
                    <a:p>
                      <a:pPr marL="0" marR="0" algn="ctr">
                        <a:lnSpc>
                          <a:spcPct val="115000"/>
                        </a:lnSpc>
                        <a:spcBef>
                          <a:spcPts val="0"/>
                        </a:spcBef>
                        <a:spcAft>
                          <a:spcPts val="0"/>
                        </a:spcAft>
                      </a:pPr>
                      <a:r>
                        <a:rPr lang="en-US" sz="900">
                          <a:effectLst/>
                        </a:rPr>
                        <a:t>Snet Display</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tc>
                <a:tc>
                  <a:txBody>
                    <a:bodyPr/>
                    <a:lstStyle/>
                    <a:p>
                      <a:pPr marL="0" marR="0" algn="ctr">
                        <a:lnSpc>
                          <a:spcPct val="115000"/>
                        </a:lnSpc>
                        <a:spcBef>
                          <a:spcPts val="0"/>
                        </a:spcBef>
                        <a:spcAft>
                          <a:spcPts val="0"/>
                        </a:spcAft>
                      </a:pPr>
                      <a:r>
                        <a:rPr lang="en-US" sz="900">
                          <a:effectLst/>
                        </a:rPr>
                        <a:t>CAN Module</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tc>
                <a:tc vMerge="1">
                  <a:txBody>
                    <a:bodyPr/>
                    <a:lstStyle/>
                    <a:p>
                      <a:endParaRPr lang="en-US"/>
                    </a:p>
                  </a:txBody>
                  <a:tcPr/>
                </a:tc>
                <a:extLst>
                  <a:ext uri="{0D108BD9-81ED-4DB2-BD59-A6C34878D82A}">
                    <a16:rowId xmlns:a16="http://schemas.microsoft.com/office/drawing/2014/main" val="2111565409"/>
                  </a:ext>
                </a:extLst>
              </a:tr>
              <a:tr h="1122266">
                <a:tc>
                  <a:txBody>
                    <a:bodyPr/>
                    <a:lstStyle/>
                    <a:p>
                      <a:pPr marL="0" marR="0">
                        <a:lnSpc>
                          <a:spcPct val="115000"/>
                        </a:lnSpc>
                        <a:spcBef>
                          <a:spcPts val="0"/>
                        </a:spcBef>
                        <a:spcAft>
                          <a:spcPts val="0"/>
                        </a:spcAft>
                      </a:pPr>
                      <a:r>
                        <a:rPr lang="en-US" sz="900">
                          <a:effectLst/>
                        </a:rPr>
                        <a:t>Snet Operator Display will not clear Trouble</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Yellow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Yellow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342900" marR="0" lvl="0" indent="-342900">
                        <a:lnSpc>
                          <a:spcPct val="115000"/>
                        </a:lnSpc>
                        <a:spcBef>
                          <a:spcPts val="0"/>
                        </a:spcBef>
                        <a:spcAft>
                          <a:spcPts val="0"/>
                        </a:spcAft>
                        <a:buFont typeface="Arial" panose="020B0604020202020204" pitchFamily="34" charset="0"/>
                        <a:buChar char="-"/>
                      </a:pPr>
                      <a:r>
                        <a:rPr lang="en-US" sz="900">
                          <a:effectLst/>
                        </a:rPr>
                        <a:t>Bypass the CAN module by plugging a Com cable directly into the SafetyNet Operator Display.  If the SafetyNet system operates properly, inspect the original cable.</a:t>
                      </a:r>
                      <a:endParaRPr lang="en-US" sz="1100">
                        <a:effectLst/>
                      </a:endParaRPr>
                    </a:p>
                    <a:p>
                      <a:pPr marL="342900" marR="0" lvl="0" indent="-342900">
                        <a:lnSpc>
                          <a:spcPct val="115000"/>
                        </a:lnSpc>
                        <a:spcBef>
                          <a:spcPts val="0"/>
                        </a:spcBef>
                        <a:spcAft>
                          <a:spcPts val="0"/>
                        </a:spcAft>
                        <a:buFont typeface="Arial" panose="020B0604020202020204" pitchFamily="34" charset="0"/>
                        <a:buChar char="-"/>
                      </a:pPr>
                      <a:r>
                        <a:rPr lang="en-US" sz="900">
                          <a:effectLst/>
                        </a:rPr>
                        <a:t>Verify all pins are intact on the cable</a:t>
                      </a:r>
                      <a:endParaRPr lang="en-US" sz="1100">
                        <a:effectLst/>
                      </a:endParaRPr>
                    </a:p>
                    <a:p>
                      <a:pPr marL="342900" marR="0" lvl="0" indent="-342900">
                        <a:lnSpc>
                          <a:spcPct val="115000"/>
                        </a:lnSpc>
                        <a:spcBef>
                          <a:spcPts val="0"/>
                        </a:spcBef>
                        <a:spcAft>
                          <a:spcPts val="0"/>
                        </a:spcAft>
                        <a:buFont typeface="Arial" panose="020B0604020202020204" pitchFamily="34" charset="0"/>
                        <a:buChar char="-"/>
                      </a:pPr>
                      <a:r>
                        <a:rPr lang="en-US" sz="900">
                          <a:effectLst/>
                        </a:rPr>
                        <a:t>Verify all pins are intact on the CAN module and the Operator Display</a:t>
                      </a:r>
                      <a:endParaRPr lang="en-US" sz="1100">
                        <a:effectLst/>
                        <a:latin typeface="Calibri" panose="020F0502020204030204" pitchFamily="34" charset="0"/>
                        <a:ea typeface="Arial" panose="020B0604020202020204" pitchFamily="34" charset="0"/>
                        <a:cs typeface="Times New Roman" panose="02020603050405020304" pitchFamily="18" charset="0"/>
                      </a:endParaRPr>
                    </a:p>
                  </a:txBody>
                  <a:tcPr marL="67048" marR="67048" marT="0" marB="0" anchor="ctr"/>
                </a:tc>
                <a:extLst>
                  <a:ext uri="{0D108BD9-81ED-4DB2-BD59-A6C34878D82A}">
                    <a16:rowId xmlns:a16="http://schemas.microsoft.com/office/drawing/2014/main" val="789858939"/>
                  </a:ext>
                </a:extLst>
              </a:tr>
              <a:tr h="732856">
                <a:tc>
                  <a:txBody>
                    <a:bodyPr/>
                    <a:lstStyle/>
                    <a:p>
                      <a:pPr marL="0" marR="0">
                        <a:lnSpc>
                          <a:spcPct val="115000"/>
                        </a:lnSpc>
                        <a:spcBef>
                          <a:spcPts val="0"/>
                        </a:spcBef>
                        <a:spcAft>
                          <a:spcPts val="0"/>
                        </a:spcAft>
                      </a:pPr>
                      <a:r>
                        <a:rPr lang="en-US" sz="900">
                          <a:effectLst/>
                        </a:rPr>
                        <a:t>Unusual messages appear in the AVM system which appear to be from SafetyNet</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nSpc>
                          <a:spcPct val="115000"/>
                        </a:lnSpc>
                        <a:spcBef>
                          <a:spcPts val="0"/>
                        </a:spcBef>
                        <a:spcAft>
                          <a:spcPts val="0"/>
                        </a:spcAft>
                      </a:pPr>
                      <a:r>
                        <a:rPr lang="en-US" sz="900">
                          <a:effectLst/>
                        </a:rPr>
                        <a:t>Verify the CAN wiring to ensure the module is connected to the correct CAN network.  </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extLst>
                  <a:ext uri="{0D108BD9-81ED-4DB2-BD59-A6C34878D82A}">
                    <a16:rowId xmlns:a16="http://schemas.microsoft.com/office/drawing/2014/main" val="2088703669"/>
                  </a:ext>
                </a:extLst>
              </a:tr>
              <a:tr h="475008">
                <a:tc>
                  <a:txBody>
                    <a:bodyPr/>
                    <a:lstStyle/>
                    <a:p>
                      <a:pPr marL="0" marR="0">
                        <a:lnSpc>
                          <a:spcPct val="115000"/>
                        </a:lnSpc>
                        <a:spcBef>
                          <a:spcPts val="0"/>
                        </a:spcBef>
                        <a:spcAft>
                          <a:spcPts val="0"/>
                        </a:spcAft>
                      </a:pPr>
                      <a:r>
                        <a:rPr lang="en-US" sz="900">
                          <a:effectLst/>
                        </a:rPr>
                        <a:t>Numbered messages appear in the automatic vehicle monitoring (AVM) system</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nSpc>
                          <a:spcPct val="115000"/>
                        </a:lnSpc>
                        <a:spcBef>
                          <a:spcPts val="0"/>
                        </a:spcBef>
                        <a:spcAft>
                          <a:spcPts val="0"/>
                        </a:spcAft>
                      </a:pPr>
                      <a:r>
                        <a:rPr lang="en-US" sz="900">
                          <a:effectLst/>
                        </a:rPr>
                        <a:t>Contact the telematics programmer.  Improper coding or coding cross reference is missing</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extLst>
                  <a:ext uri="{0D108BD9-81ED-4DB2-BD59-A6C34878D82A}">
                    <a16:rowId xmlns:a16="http://schemas.microsoft.com/office/drawing/2014/main" val="3119924450"/>
                  </a:ext>
                </a:extLst>
              </a:tr>
              <a:tr h="798636">
                <a:tc>
                  <a:txBody>
                    <a:bodyPr/>
                    <a:lstStyle/>
                    <a:p>
                      <a:pPr marL="0" marR="0">
                        <a:lnSpc>
                          <a:spcPct val="115000"/>
                        </a:lnSpc>
                        <a:spcBef>
                          <a:spcPts val="0"/>
                        </a:spcBef>
                        <a:spcAft>
                          <a:spcPts val="0"/>
                        </a:spcAft>
                      </a:pPr>
                      <a:r>
                        <a:rPr lang="en-US" sz="900">
                          <a:effectLst/>
                        </a:rPr>
                        <a:t>Fault conditions reported</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nSpc>
                          <a:spcPct val="115000"/>
                        </a:lnSpc>
                        <a:spcBef>
                          <a:spcPts val="0"/>
                        </a:spcBef>
                        <a:spcAft>
                          <a:spcPts val="0"/>
                        </a:spcAft>
                      </a:pPr>
                      <a:r>
                        <a:rPr lang="en-US" sz="900">
                          <a:effectLst/>
                        </a:rPr>
                        <a:t>A Trouble or Fault condition may have been present but has now cleared.  Check the SafetyNet event log or reported trouble location for wiring, sensor or control panel problems particularly if many of the same condition have been reported</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extLst>
                  <a:ext uri="{0D108BD9-81ED-4DB2-BD59-A6C34878D82A}">
                    <a16:rowId xmlns:a16="http://schemas.microsoft.com/office/drawing/2014/main" val="1726089378"/>
                  </a:ext>
                </a:extLst>
              </a:tr>
              <a:tr h="1284080">
                <a:tc>
                  <a:txBody>
                    <a:bodyPr/>
                    <a:lstStyle/>
                    <a:p>
                      <a:pPr marL="0" marR="0">
                        <a:lnSpc>
                          <a:spcPct val="115000"/>
                        </a:lnSpc>
                        <a:spcBef>
                          <a:spcPts val="0"/>
                        </a:spcBef>
                        <a:spcAft>
                          <a:spcPts val="0"/>
                        </a:spcAft>
                      </a:pPr>
                      <a:r>
                        <a:rPr lang="en-US" sz="900">
                          <a:effectLst/>
                        </a:rPr>
                        <a:t>Trace gas conditions reported</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gn="ctr">
                        <a:lnSpc>
                          <a:spcPct val="115000"/>
                        </a:lnSpc>
                        <a:spcBef>
                          <a:spcPts val="0"/>
                        </a:spcBef>
                        <a:spcAft>
                          <a:spcPts val="0"/>
                        </a:spcAft>
                      </a:pPr>
                      <a:r>
                        <a:rPr lang="en-US" sz="900">
                          <a:effectLst/>
                        </a:rPr>
                        <a:t>Green On</a:t>
                      </a:r>
                      <a:endParaRPr lang="en-US" sz="1100">
                        <a:effectLst/>
                        <a:latin typeface="Calibri" panose="020F0502020204030204" pitchFamily="34" charset="0"/>
                        <a:ea typeface="Arial" panose="020B0604020202020204" pitchFamily="34" charset="0"/>
                        <a:cs typeface="Arial" panose="020B0604020202020204" pitchFamily="34" charset="0"/>
                      </a:endParaRPr>
                    </a:p>
                  </a:txBody>
                  <a:tcPr marL="67048" marR="67048" marT="0" marB="0" anchor="ctr"/>
                </a:tc>
                <a:tc>
                  <a:txBody>
                    <a:bodyPr/>
                    <a:lstStyle/>
                    <a:p>
                      <a:pPr marL="0" marR="0">
                        <a:lnSpc>
                          <a:spcPct val="115000"/>
                        </a:lnSpc>
                        <a:spcBef>
                          <a:spcPts val="0"/>
                        </a:spcBef>
                        <a:spcAft>
                          <a:spcPts val="0"/>
                        </a:spcAft>
                      </a:pPr>
                      <a:r>
                        <a:rPr lang="en-US" sz="900" dirty="0">
                          <a:effectLst/>
                        </a:rPr>
                        <a:t>Occasional Trace Gas conditions may be identified by SafetyNet.</a:t>
                      </a:r>
                      <a:endParaRPr lang="en-US" sz="1100" dirty="0">
                        <a:effectLst/>
                      </a:endParaRPr>
                    </a:p>
                    <a:p>
                      <a:pPr marL="342900" marR="0" lvl="0" indent="-342900">
                        <a:lnSpc>
                          <a:spcPct val="115000"/>
                        </a:lnSpc>
                        <a:spcBef>
                          <a:spcPts val="0"/>
                        </a:spcBef>
                        <a:spcAft>
                          <a:spcPts val="0"/>
                        </a:spcAft>
                        <a:buFont typeface="Symbol" panose="05050102010706020507" pitchFamily="18" charset="2"/>
                        <a:buChar char=""/>
                      </a:pPr>
                      <a:r>
                        <a:rPr lang="en-US" sz="900" dirty="0">
                          <a:effectLst/>
                        </a:rPr>
                        <a:t>These may be due to contaminants in the air or occasional low-level accumulation of combustible gas.</a:t>
                      </a:r>
                      <a:endParaRPr lang="en-US" sz="1100" dirty="0">
                        <a:effectLst/>
                      </a:endParaRPr>
                    </a:p>
                    <a:p>
                      <a:pPr marL="342900" marR="0" lvl="0" indent="-342900">
                        <a:lnSpc>
                          <a:spcPct val="115000"/>
                        </a:lnSpc>
                        <a:spcBef>
                          <a:spcPts val="0"/>
                        </a:spcBef>
                        <a:spcAft>
                          <a:spcPts val="0"/>
                        </a:spcAft>
                        <a:buFont typeface="Symbol" panose="05050102010706020507" pitchFamily="18" charset="2"/>
                        <a:buChar char=""/>
                      </a:pPr>
                      <a:r>
                        <a:rPr lang="en-US" sz="900" dirty="0">
                          <a:effectLst/>
                        </a:rPr>
                        <a:t>If many of these events are identified by a single sensor zone, check for gas leaks, damaged sensor or sensor wiring</a:t>
                      </a:r>
                      <a:endParaRPr lang="en-US" sz="1100" dirty="0">
                        <a:effectLst/>
                        <a:latin typeface="Calibri" panose="020F0502020204030204" pitchFamily="34" charset="0"/>
                        <a:ea typeface="Arial" panose="020B0604020202020204" pitchFamily="34" charset="0"/>
                        <a:cs typeface="Times New Roman" panose="02020603050405020304" pitchFamily="18" charset="0"/>
                      </a:endParaRPr>
                    </a:p>
                  </a:txBody>
                  <a:tcPr marL="67048" marR="67048" marT="0" marB="0" anchor="ctr"/>
                </a:tc>
                <a:extLst>
                  <a:ext uri="{0D108BD9-81ED-4DB2-BD59-A6C34878D82A}">
                    <a16:rowId xmlns:a16="http://schemas.microsoft.com/office/drawing/2014/main" val="3584109108"/>
                  </a:ext>
                </a:extLst>
              </a:tr>
            </a:tbl>
          </a:graphicData>
        </a:graphic>
      </p:graphicFrame>
      <p:sp>
        <p:nvSpPr>
          <p:cNvPr id="11" name="Rectangle 10">
            <a:extLst>
              <a:ext uri="{FF2B5EF4-FFF2-40B4-BE49-F238E27FC236}">
                <a16:creationId xmlns:a16="http://schemas.microsoft.com/office/drawing/2014/main" id="{5A642D56-0928-4569-9CEC-B48A3A16C464}"/>
              </a:ext>
            </a:extLst>
          </p:cNvPr>
          <p:cNvSpPr/>
          <p:nvPr/>
        </p:nvSpPr>
        <p:spPr>
          <a:xfrm>
            <a:off x="197323" y="847286"/>
            <a:ext cx="3869351"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Trouble Shooting References</a:t>
            </a:r>
          </a:p>
        </p:txBody>
      </p:sp>
      <p:sp>
        <p:nvSpPr>
          <p:cNvPr id="12" name="TextBox 11">
            <a:extLst>
              <a:ext uri="{FF2B5EF4-FFF2-40B4-BE49-F238E27FC236}">
                <a16:creationId xmlns:a16="http://schemas.microsoft.com/office/drawing/2014/main" id="{6268D13E-7EF0-48F5-A9C8-B7922597748C}"/>
              </a:ext>
            </a:extLst>
          </p:cNvPr>
          <p:cNvSpPr txBox="1"/>
          <p:nvPr/>
        </p:nvSpPr>
        <p:spPr>
          <a:xfrm>
            <a:off x="140409" y="1199711"/>
            <a:ext cx="3926265" cy="310854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Refer to the SAE J1939 documents for CAN network technical information and troubleshooting:</a:t>
            </a:r>
          </a:p>
          <a:p>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SAEJ1939-11 Dec 2014 Physical Layer, 250 kbps, Twisted Shielded Pair Section 7</a:t>
            </a:r>
          </a:p>
          <a:p>
            <a:pPr marL="28575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SAEJ1939-14 Dec 2014 - Physical Layer, 500 kbps, Twisted Shielded Pair Section 7</a:t>
            </a:r>
          </a:p>
          <a:p>
            <a:pPr marL="28575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Clr>
                <a:srgbClr val="ED1C24"/>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2ADB84-3CDD-4A8D-84B7-653AE4FD48AE}"/>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5B51F437-24DE-4A6A-BC42-903235C1B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4" name="Picture 13" descr="A picture containing black, computer, meter, clock&#10;&#10;Description automatically generated">
            <a:extLst>
              <a:ext uri="{FF2B5EF4-FFF2-40B4-BE49-F238E27FC236}">
                <a16:creationId xmlns:a16="http://schemas.microsoft.com/office/drawing/2014/main" id="{B1F16400-4547-4F7E-8719-3D47E279D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42431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Product Warranty &amp; Appendix</a:t>
            </a:r>
          </a:p>
        </p:txBody>
      </p:sp>
      <p:sp>
        <p:nvSpPr>
          <p:cNvPr id="10" name="Rectangle 9">
            <a:extLst>
              <a:ext uri="{FF2B5EF4-FFF2-40B4-BE49-F238E27FC236}">
                <a16:creationId xmlns:a16="http://schemas.microsoft.com/office/drawing/2014/main" id="{FE38FF0F-7C1D-4F48-82C3-BD386C1C6F65}"/>
              </a:ext>
            </a:extLst>
          </p:cNvPr>
          <p:cNvSpPr/>
          <p:nvPr/>
        </p:nvSpPr>
        <p:spPr>
          <a:xfrm>
            <a:off x="1749398" y="973102"/>
            <a:ext cx="8280926"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Warranty</a:t>
            </a:r>
          </a:p>
        </p:txBody>
      </p:sp>
      <p:sp>
        <p:nvSpPr>
          <p:cNvPr id="13" name="TextBox 12">
            <a:extLst>
              <a:ext uri="{FF2B5EF4-FFF2-40B4-BE49-F238E27FC236}">
                <a16:creationId xmlns:a16="http://schemas.microsoft.com/office/drawing/2014/main" id="{FAB2C3A5-A0C7-4679-8B68-917067E86772}"/>
              </a:ext>
            </a:extLst>
          </p:cNvPr>
          <p:cNvSpPr txBox="1"/>
          <p:nvPr/>
        </p:nvSpPr>
        <p:spPr>
          <a:xfrm>
            <a:off x="1809151" y="1147013"/>
            <a:ext cx="8164624" cy="2492990"/>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Seller warrants to Buyer (and to Buyer's customer) that at time of delivery the articles delivered hereunder are free from defects in material and workmanship and conform with the specifications of this order.  Seller's sole obligation under this warranty shall be at its option to repair or replace (including payment of shipping charge), or to refund the purchase price of any article or part thereof which proves to be other than as warranted, and/or to repair the defective component; provided that written notice of the alleged defect shall have been given by Buyer, within thirty (30) days after discovery thereof, to Seller prior to the expiration of two (2) years after shipment and/or installation by Seller and further provided that, if Seller so instructs, such article or part thereof is promptly returned to Seller with shipping charges prepaid.</a:t>
            </a:r>
          </a:p>
          <a:p>
            <a:pPr algn="ctr"/>
            <a:r>
              <a:rPr lang="en-US" sz="1200" dirty="0">
                <a:latin typeface="Arial" panose="020B0604020202020204" pitchFamily="34" charset="0"/>
                <a:cs typeface="Arial" panose="020B0604020202020204" pitchFamily="34" charset="0"/>
              </a:rPr>
              <a:t> </a:t>
            </a:r>
          </a:p>
          <a:p>
            <a:pPr algn="ctr"/>
            <a:r>
              <a:rPr lang="en-US" sz="1200" b="1" dirty="0">
                <a:latin typeface="Arial" panose="020B0604020202020204" pitchFamily="34" charset="0"/>
                <a:cs typeface="Arial" panose="020B0604020202020204" pitchFamily="34" charset="0"/>
              </a:rPr>
              <a:t>This warranty is the sole warranty of Seller and any other warranties, express, implied in law or implied in fact, are hereby specifically excluded.  There are no warranties which extend beyond the description on the face of this purchase order.  Seller shall not be liable for collateral, consequential or special damages.</a:t>
            </a:r>
            <a:endParaRPr lang="en-US" sz="1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2F750C6-637A-4BB0-AC5C-92C6FCCC900D}"/>
              </a:ext>
            </a:extLst>
          </p:cNvPr>
          <p:cNvSpPr/>
          <p:nvPr/>
        </p:nvSpPr>
        <p:spPr>
          <a:xfrm>
            <a:off x="1749399" y="3677036"/>
            <a:ext cx="8280925"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 Specification Language</a:t>
            </a:r>
          </a:p>
        </p:txBody>
      </p:sp>
      <p:sp>
        <p:nvSpPr>
          <p:cNvPr id="16" name="TextBox 15">
            <a:extLst>
              <a:ext uri="{FF2B5EF4-FFF2-40B4-BE49-F238E27FC236}">
                <a16:creationId xmlns:a16="http://schemas.microsoft.com/office/drawing/2014/main" id="{DF3F21E0-51E9-4C34-8F0E-499C49FB7A18}"/>
              </a:ext>
            </a:extLst>
          </p:cNvPr>
          <p:cNvSpPr txBox="1"/>
          <p:nvPr/>
        </p:nvSpPr>
        <p:spPr>
          <a:xfrm>
            <a:off x="1807549" y="4066494"/>
            <a:ext cx="8164624" cy="830997"/>
          </a:xfrm>
          <a:prstGeom prst="rect">
            <a:avLst/>
          </a:prstGeom>
          <a:noFill/>
          <a:ln>
            <a:noFill/>
          </a:ln>
        </p:spPr>
        <p:txBody>
          <a:bodyPr wrap="square" rtlCol="0">
            <a:spAutoFit/>
          </a:bodyPr>
          <a:lstStyle/>
          <a:p>
            <a:pPr algn="ctr"/>
            <a:r>
              <a:rPr lang="en-US" sz="1200" i="1" dirty="0">
                <a:latin typeface="Arial" panose="020B0604020202020204" pitchFamily="34" charset="0"/>
                <a:cs typeface="Arial" panose="020B0604020202020204" pitchFamily="34" charset="0"/>
              </a:rPr>
              <a:t>A SafetyNet system shall be equipped with a CAN/J1939 Communications Module which transmits AFSS Sensor and System specific event codes (Fire, Sensor Condition, Trouble Condition) to the vehicle CAN network to aid in diagnostics and trouble shooting.  Diagnostic resolution is provided to the sensor and zone-specific level. Plain English diagnostic codes are coordinated with the telematics provider either via DM1 or J1939-11 messaging.</a:t>
            </a:r>
            <a:endParaRPr lang="en-US" sz="1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2D8E02E-FD85-43D4-90C7-C934545D12BF}"/>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CEE019EB-0EF8-411B-925A-B0EBCF111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3" name="Picture 2" descr="A picture containing black, computer, meter, clock&#10;&#10;Description automatically generated">
            <a:extLst>
              <a:ext uri="{FF2B5EF4-FFF2-40B4-BE49-F238E27FC236}">
                <a16:creationId xmlns:a16="http://schemas.microsoft.com/office/drawing/2014/main" id="{A3D26CFB-69CE-47DB-9D7A-F3E9DA48C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267655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70DFFA-B98A-4CA8-A017-FBE064D1FDC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88707D-211B-4810-92E2-7AA6093737DD}"/>
              </a:ext>
            </a:extLst>
          </p:cNvPr>
          <p:cNvSpPr txBox="1"/>
          <p:nvPr/>
        </p:nvSpPr>
        <p:spPr>
          <a:xfrm>
            <a:off x="197323" y="185550"/>
            <a:ext cx="4835399"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CAN Module Overview</a:t>
            </a:r>
          </a:p>
        </p:txBody>
      </p:sp>
      <p:sp>
        <p:nvSpPr>
          <p:cNvPr id="11" name="TextBox 10">
            <a:extLst>
              <a:ext uri="{FF2B5EF4-FFF2-40B4-BE49-F238E27FC236}">
                <a16:creationId xmlns:a16="http://schemas.microsoft.com/office/drawing/2014/main" id="{41B593BB-5582-4C43-BA41-FD8BB9049832}"/>
              </a:ext>
            </a:extLst>
          </p:cNvPr>
          <p:cNvSpPr txBox="1"/>
          <p:nvPr/>
        </p:nvSpPr>
        <p:spPr>
          <a:xfrm>
            <a:off x="206531" y="1248270"/>
            <a:ext cx="5695477" cy="954107"/>
          </a:xfrm>
          <a:prstGeom prst="rect">
            <a:avLst/>
          </a:prstGeom>
          <a:noFill/>
          <a:ln>
            <a:noFill/>
          </a:ln>
        </p:spPr>
        <p:txBody>
          <a:bodyPr wrap="square" rtlCol="0">
            <a:spAutoFit/>
          </a:bodyPr>
          <a:lstStyle/>
          <a:p>
            <a:r>
              <a:rPr lang="en-US" sz="1400" dirty="0">
                <a:latin typeface="Arial" panose="020B0604020202020204" pitchFamily="34" charset="0"/>
                <a:cs typeface="Arial" panose="020B0604020202020204" pitchFamily="34" charset="0"/>
              </a:rPr>
              <a:t>The </a:t>
            </a:r>
            <a:r>
              <a:rPr lang="en-US" sz="1400" dirty="0" err="1">
                <a:latin typeface="Arial" panose="020B0604020202020204" pitchFamily="34" charset="0"/>
                <a:cs typeface="Arial" panose="020B0604020202020204" pitchFamily="34" charset="0"/>
              </a:rPr>
              <a:t>Amerex</a:t>
            </a:r>
            <a:r>
              <a:rPr lang="en-US" sz="1400" dirty="0">
                <a:latin typeface="Arial" panose="020B0604020202020204" pitchFamily="34" charset="0"/>
                <a:cs typeface="Arial" panose="020B0604020202020204" pitchFamily="34" charset="0"/>
              </a:rPr>
              <a:t> SafetyNet CAN/J1939 Communications Module is designed to provide Fault and Alarm notification for SafetyNet Fire Suppression and Gas Detection Systems. The CAN/J1939 module uses the SAE J1939 communications specification</a:t>
            </a:r>
          </a:p>
        </p:txBody>
      </p:sp>
      <p:sp>
        <p:nvSpPr>
          <p:cNvPr id="12" name="TextBox 11">
            <a:extLst>
              <a:ext uri="{FF2B5EF4-FFF2-40B4-BE49-F238E27FC236}">
                <a16:creationId xmlns:a16="http://schemas.microsoft.com/office/drawing/2014/main" id="{BE6D54C4-2482-46D1-B58C-24792C49115A}"/>
              </a:ext>
            </a:extLst>
          </p:cNvPr>
          <p:cNvSpPr txBox="1"/>
          <p:nvPr/>
        </p:nvSpPr>
        <p:spPr>
          <a:xfrm>
            <a:off x="197323" y="2312491"/>
            <a:ext cx="5695477" cy="2062103"/>
          </a:xfrm>
          <a:prstGeom prst="rect">
            <a:avLst/>
          </a:prstGeom>
          <a:noFill/>
          <a:ln>
            <a:noFill/>
          </a:ln>
        </p:spPr>
        <p:txBody>
          <a:bodyPr wrap="square" rtlCol="0">
            <a:spAutoFit/>
          </a:bodyPr>
          <a:lstStyle/>
          <a:p>
            <a:r>
              <a:rPr lang="en-US" sz="1400" dirty="0">
                <a:latin typeface="Arial" panose="020B0604020202020204" pitchFamily="34" charset="0"/>
                <a:cs typeface="Arial" panose="020B0604020202020204" pitchFamily="34" charset="0"/>
              </a:rPr>
              <a:t>Depending on the specific CAN network operating speed, two modules are available:</a:t>
            </a:r>
          </a:p>
          <a:p>
            <a:pPr marL="342900" marR="0" lvl="0" indent="-342900" algn="just">
              <a:spcBef>
                <a:spcPts val="0"/>
              </a:spcBef>
              <a:spcAft>
                <a:spcPts val="1200"/>
              </a:spcAft>
              <a:buClr>
                <a:srgbClr val="ED1C24"/>
              </a:buClr>
              <a:buFont typeface="Symbol" panose="05050102010706020507" pitchFamily="18" charset="2"/>
              <a:buChar char=""/>
            </a:pPr>
            <a:r>
              <a:rPr lang="en-US" sz="1400" dirty="0">
                <a:latin typeface="Arial" panose="020B0604020202020204" pitchFamily="34" charset="0"/>
                <a:ea typeface="Times New Roman" panose="02020603050405020304" pitchFamily="18" charset="0"/>
                <a:cs typeface="Arial" panose="020B0604020202020204" pitchFamily="34" charset="0"/>
              </a:rPr>
              <a:t>Part no. 26429 is designed to operate at 250kbps.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1200"/>
              </a:spcAft>
              <a:buClr>
                <a:srgbClr val="ED1C24"/>
              </a:buClr>
              <a:buFont typeface="Symbol" panose="05050102010706020507" pitchFamily="18" charset="2"/>
              <a:buChar char=""/>
            </a:pPr>
            <a:r>
              <a:rPr lang="en-US" sz="1400" dirty="0">
                <a:latin typeface="Arial" panose="020B0604020202020204" pitchFamily="34" charset="0"/>
                <a:ea typeface="Times New Roman" panose="02020603050405020304" pitchFamily="18" charset="0"/>
                <a:cs typeface="Arial" panose="020B0604020202020204" pitchFamily="34" charset="0"/>
              </a:rPr>
              <a:t>Part no. 26429 is designed to operate at 250kbps.</a:t>
            </a:r>
          </a:p>
          <a:p>
            <a:pPr marR="0" lvl="0" algn="just">
              <a:spcBef>
                <a:spcPts val="0"/>
              </a:spcBef>
              <a:spcAft>
                <a:spcPts val="1200"/>
              </a:spcAft>
            </a:pPr>
            <a:r>
              <a:rPr lang="en-US" sz="1400" dirty="0">
                <a:latin typeface="Arial" panose="020B0604020202020204" pitchFamily="34" charset="0"/>
                <a:ea typeface="Times New Roman" panose="02020603050405020304" pitchFamily="18" charset="0"/>
                <a:cs typeface="Arial" panose="020B0604020202020204" pitchFamily="34" charset="0"/>
              </a:rPr>
              <a:t>Both modules are designed with a load resistor and are defined by SAE J1939-11 as Type I ECU’s.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78C991-6331-4F60-ABA0-92989F9CC8DF}"/>
              </a:ext>
            </a:extLst>
          </p:cNvPr>
          <p:cNvSpPr txBox="1"/>
          <p:nvPr/>
        </p:nvSpPr>
        <p:spPr>
          <a:xfrm>
            <a:off x="8361870" y="4186914"/>
            <a:ext cx="2863516"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Part no. 26429 &amp; 27203</a:t>
            </a:r>
          </a:p>
        </p:txBody>
      </p:sp>
      <p:sp>
        <p:nvSpPr>
          <p:cNvPr id="16" name="Rectangle 15">
            <a:extLst>
              <a:ext uri="{FF2B5EF4-FFF2-40B4-BE49-F238E27FC236}">
                <a16:creationId xmlns:a16="http://schemas.microsoft.com/office/drawing/2014/main" id="{D5515B20-E83F-4C86-8537-4815E235A9B9}"/>
              </a:ext>
            </a:extLst>
          </p:cNvPr>
          <p:cNvSpPr/>
          <p:nvPr/>
        </p:nvSpPr>
        <p:spPr>
          <a:xfrm>
            <a:off x="197323" y="847287"/>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Product Description</a:t>
            </a:r>
          </a:p>
        </p:txBody>
      </p:sp>
      <p:sp>
        <p:nvSpPr>
          <p:cNvPr id="17" name="Rectangle 16">
            <a:extLst>
              <a:ext uri="{FF2B5EF4-FFF2-40B4-BE49-F238E27FC236}">
                <a16:creationId xmlns:a16="http://schemas.microsoft.com/office/drawing/2014/main" id="{19CB321C-1AE0-42F0-9423-D1A5E2FE208A}"/>
              </a:ext>
            </a:extLst>
          </p:cNvPr>
          <p:cNvSpPr/>
          <p:nvPr/>
        </p:nvSpPr>
        <p:spPr>
          <a:xfrm>
            <a:off x="197322" y="4111488"/>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Applications</a:t>
            </a:r>
          </a:p>
        </p:txBody>
      </p:sp>
      <p:sp>
        <p:nvSpPr>
          <p:cNvPr id="18" name="TextBox 17">
            <a:extLst>
              <a:ext uri="{FF2B5EF4-FFF2-40B4-BE49-F238E27FC236}">
                <a16:creationId xmlns:a16="http://schemas.microsoft.com/office/drawing/2014/main" id="{093AD75C-0425-400C-BEAA-135B2B446959}"/>
              </a:ext>
            </a:extLst>
          </p:cNvPr>
          <p:cNvSpPr txBox="1"/>
          <p:nvPr/>
        </p:nvSpPr>
        <p:spPr>
          <a:xfrm>
            <a:off x="206531" y="4533171"/>
            <a:ext cx="5695477" cy="954107"/>
          </a:xfrm>
          <a:prstGeom prst="rect">
            <a:avLst/>
          </a:prstGeom>
          <a:noFill/>
          <a:ln>
            <a:noFill/>
          </a:ln>
        </p:spPr>
        <p:txBody>
          <a:bodyPr wrap="square" rtlCol="0">
            <a:spAutoFit/>
          </a:bodyPr>
          <a:lstStyle/>
          <a:p>
            <a:r>
              <a:rPr lang="en-US" sz="1400" dirty="0">
                <a:latin typeface="Arial" panose="020B0604020202020204" pitchFamily="34" charset="0"/>
                <a:cs typeface="Arial" panose="020B0604020202020204" pitchFamily="34" charset="0"/>
              </a:rPr>
              <a:t>The </a:t>
            </a:r>
            <a:r>
              <a:rPr lang="en-US" sz="1400" dirty="0" err="1">
                <a:latin typeface="Arial" panose="020B0604020202020204" pitchFamily="34" charset="0"/>
                <a:cs typeface="Arial" panose="020B0604020202020204" pitchFamily="34" charset="0"/>
              </a:rPr>
              <a:t>Amerex</a:t>
            </a:r>
            <a:r>
              <a:rPr lang="en-US" sz="1400" dirty="0">
                <a:latin typeface="Arial" panose="020B0604020202020204" pitchFamily="34" charset="0"/>
                <a:cs typeface="Arial" panose="020B0604020202020204" pitchFamily="34" charset="0"/>
              </a:rPr>
              <a:t> SafetyNet CAN/J1939 Communications Module is designed to provide Fault and Alarm notification for SafetyNet Fire Suppression and Gas Detection Systems. The CAN/J1939 module uses the SAE J1939 communications specification</a:t>
            </a:r>
          </a:p>
        </p:txBody>
      </p:sp>
      <p:pic>
        <p:nvPicPr>
          <p:cNvPr id="49" name="Picture 48">
            <a:extLst>
              <a:ext uri="{FF2B5EF4-FFF2-40B4-BE49-F238E27FC236}">
                <a16:creationId xmlns:a16="http://schemas.microsoft.com/office/drawing/2014/main" id="{9DBC0258-A584-4DAD-8370-A4BB0E9D7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3" name="Picture 2" descr="A picture containing black, computer, meter, clock&#10;&#10;Description automatically generated">
            <a:extLst>
              <a:ext uri="{FF2B5EF4-FFF2-40B4-BE49-F238E27FC236}">
                <a16:creationId xmlns:a16="http://schemas.microsoft.com/office/drawing/2014/main" id="{9CE4BC43-A441-4F94-9DB7-2CD3FF92C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768" y="1393825"/>
            <a:ext cx="4605537" cy="2647193"/>
          </a:xfrm>
          <a:prstGeom prst="rect">
            <a:avLst/>
          </a:prstGeom>
        </p:spPr>
      </p:pic>
    </p:spTree>
    <p:extLst>
      <p:ext uri="{BB962C8B-B14F-4D97-AF65-F5344CB8AC3E}">
        <p14:creationId xmlns:p14="http://schemas.microsoft.com/office/powerpoint/2010/main" val="229441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5253C4-2530-4421-8182-D07BFCCA560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4000"/>
                    </a14:imgEffect>
                    <a14:imgEffect>
                      <a14:colorTemperature colorTemp="5404"/>
                    </a14:imgEffect>
                    <a14:imgEffect>
                      <a14:brightnessContrast bright="-19000"/>
                    </a14:imgEffect>
                  </a14:imgLayer>
                </a14:imgProps>
              </a:ext>
            </a:extLst>
          </a:blip>
          <a:srcRect l="14486" r="19633"/>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20" name="Picture 19">
            <a:extLst>
              <a:ext uri="{FF2B5EF4-FFF2-40B4-BE49-F238E27FC236}">
                <a16:creationId xmlns:a16="http://schemas.microsoft.com/office/drawing/2014/main" id="{3A3AD6A1-EF4B-490B-9ABB-1ECB48B14AD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167848" y="124099"/>
            <a:ext cx="2169922" cy="1961075"/>
          </a:xfrm>
          <a:prstGeom prst="rect">
            <a:avLst/>
          </a:prstGeom>
          <a:effectLst>
            <a:outerShdw blurRad="50800" dist="76200" dir="5400000" algn="ctr" rotWithShape="0">
              <a:srgbClr val="000000">
                <a:alpha val="86000"/>
              </a:srgbClr>
            </a:outerShdw>
          </a:effectLst>
          <a:scene3d>
            <a:camera prst="orthographicFront"/>
            <a:lightRig rig="threePt" dir="t"/>
          </a:scene3d>
          <a:sp3d prstMaterial="metal"/>
        </p:spPr>
      </p:pic>
      <p:pic>
        <p:nvPicPr>
          <p:cNvPr id="21" name="Graphic 20" descr="Home">
            <a:extLst>
              <a:ext uri="{FF2B5EF4-FFF2-40B4-BE49-F238E27FC236}">
                <a16:creationId xmlns:a16="http://schemas.microsoft.com/office/drawing/2014/main" id="{8AB2965E-DBB3-4C77-8663-33188C62CC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65283" y="3852136"/>
            <a:ext cx="558449" cy="558449"/>
          </a:xfrm>
          <a:prstGeom prst="rect">
            <a:avLst/>
          </a:prstGeom>
        </p:spPr>
      </p:pic>
      <p:pic>
        <p:nvPicPr>
          <p:cNvPr id="22" name="Graphic 21" descr="Smart Phone" title="Icon - Presenter Phone Number">
            <a:extLst>
              <a:ext uri="{FF2B5EF4-FFF2-40B4-BE49-F238E27FC236}">
                <a16:creationId xmlns:a16="http://schemas.microsoft.com/office/drawing/2014/main" id="{FBF0FCDC-35DD-4DC9-B4AC-681B0F966A9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65284" y="5016600"/>
            <a:ext cx="558449" cy="558449"/>
          </a:xfrm>
          <a:prstGeom prst="rect">
            <a:avLst/>
          </a:prstGeom>
        </p:spPr>
      </p:pic>
      <p:pic>
        <p:nvPicPr>
          <p:cNvPr id="23" name="Graphic 22" descr="Envelope" title="Icon Presenter Email">
            <a:extLst>
              <a:ext uri="{FF2B5EF4-FFF2-40B4-BE49-F238E27FC236}">
                <a16:creationId xmlns:a16="http://schemas.microsoft.com/office/drawing/2014/main" id="{F9FF247B-B900-4C2B-AF00-D2D26B105CE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365284" y="6015433"/>
            <a:ext cx="558449" cy="558449"/>
          </a:xfrm>
          <a:prstGeom prst="rect">
            <a:avLst/>
          </a:prstGeom>
        </p:spPr>
      </p:pic>
      <p:sp>
        <p:nvSpPr>
          <p:cNvPr id="25" name="Subtitle 2">
            <a:extLst>
              <a:ext uri="{FF2B5EF4-FFF2-40B4-BE49-F238E27FC236}">
                <a16:creationId xmlns:a16="http://schemas.microsoft.com/office/drawing/2014/main" id="{CE815525-998C-4887-9953-CC7DCADC4E08}"/>
              </a:ext>
            </a:extLst>
          </p:cNvPr>
          <p:cNvSpPr txBox="1">
            <a:spLocks/>
          </p:cNvSpPr>
          <p:nvPr/>
        </p:nvSpPr>
        <p:spPr>
          <a:xfrm>
            <a:off x="7257410" y="3429000"/>
            <a:ext cx="4642740" cy="129862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0"/>
              </a:spcAft>
              <a:buClr>
                <a:srgbClr val="00B0F0"/>
              </a:buClr>
            </a:pPr>
            <a:r>
              <a:rPr lang="en-ZA" sz="2000" spc="300" dirty="0">
                <a:solidFill>
                  <a:schemeClr val="tx1"/>
                </a:solidFill>
                <a:effectLst>
                  <a:outerShdw blurRad="38100" dist="38100" dir="2700000" algn="tl">
                    <a:srgbClr val="000000">
                      <a:alpha val="43137"/>
                    </a:srgbClr>
                  </a:outerShdw>
                </a:effectLst>
                <a:ea typeface="Microsoft YaHei UI" panose="020B0503020204020204" pitchFamily="34" charset="-122"/>
                <a:cs typeface="Gill Sans" panose="020B0502020104020203" pitchFamily="34" charset="-79"/>
              </a:rPr>
              <a:t>Total Fire Systems,  inc.</a:t>
            </a:r>
          </a:p>
          <a:p>
            <a:pPr>
              <a:spcBef>
                <a:spcPts val="0"/>
              </a:spcBef>
              <a:spcAft>
                <a:spcPts val="0"/>
              </a:spcAft>
              <a:buClr>
                <a:srgbClr val="00B0F0"/>
              </a:buClr>
            </a:pPr>
            <a:r>
              <a:rPr kumimoji="0" lang="en-ZA" sz="200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ea typeface="Microsoft YaHei UI" panose="020B0503020204020204" pitchFamily="34" charset="-122"/>
                <a:cs typeface="Gill Sans" panose="020B0502020104020203" pitchFamily="34" charset="-79"/>
              </a:rPr>
              <a:t>P.O. Box 1408</a:t>
            </a:r>
          </a:p>
          <a:p>
            <a:pPr>
              <a:spcBef>
                <a:spcPts val="0"/>
              </a:spcBef>
              <a:spcAft>
                <a:spcPts val="0"/>
              </a:spcAft>
              <a:buClr>
                <a:srgbClr val="00B0F0"/>
              </a:buClr>
            </a:pPr>
            <a:r>
              <a:rPr lang="en-ZA" sz="2000" spc="300" dirty="0">
                <a:solidFill>
                  <a:schemeClr val="tx1"/>
                </a:solidFill>
                <a:effectLst>
                  <a:outerShdw blurRad="38100" dist="38100" dir="2700000" algn="tl">
                    <a:srgbClr val="000000">
                      <a:alpha val="43137"/>
                    </a:srgbClr>
                  </a:outerShdw>
                </a:effectLst>
                <a:ea typeface="Microsoft YaHei UI" panose="020B0503020204020204" pitchFamily="34" charset="-122"/>
                <a:cs typeface="Gill Sans" panose="020B0502020104020203" pitchFamily="34" charset="-79"/>
              </a:rPr>
              <a:t>Wake Forest, North Carolina</a:t>
            </a:r>
            <a:endParaRPr kumimoji="0" lang="en-ZA" sz="200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ea typeface="Microsoft YaHei UI" panose="020B0503020204020204" pitchFamily="34" charset="-122"/>
              <a:cs typeface="Gill Sans" panose="020B0502020104020203" pitchFamily="34" charset="-79"/>
            </a:endParaRPr>
          </a:p>
        </p:txBody>
      </p:sp>
      <p:sp>
        <p:nvSpPr>
          <p:cNvPr id="26" name="Text Placeholder 17">
            <a:extLst>
              <a:ext uri="{FF2B5EF4-FFF2-40B4-BE49-F238E27FC236}">
                <a16:creationId xmlns:a16="http://schemas.microsoft.com/office/drawing/2014/main" id="{4DC6C6A3-8844-4411-851B-A5A5902B89F9}"/>
              </a:ext>
            </a:extLst>
          </p:cNvPr>
          <p:cNvSpPr txBox="1">
            <a:spLocks/>
          </p:cNvSpPr>
          <p:nvPr/>
        </p:nvSpPr>
        <p:spPr>
          <a:xfrm>
            <a:off x="7160134" y="5057570"/>
            <a:ext cx="3144655" cy="51748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lang="en-ZA" sz="2400" spc="300" dirty="0">
                <a:solidFill>
                  <a:schemeClr val="tx1"/>
                </a:solidFill>
                <a:cs typeface="Gill Sans Light" panose="020B0302020104020203" pitchFamily="34" charset="-79"/>
              </a:rPr>
              <a:t>(919) 556-9161</a:t>
            </a:r>
          </a:p>
        </p:txBody>
      </p:sp>
      <p:sp>
        <p:nvSpPr>
          <p:cNvPr id="27" name="Text Placeholder 18">
            <a:extLst>
              <a:ext uri="{FF2B5EF4-FFF2-40B4-BE49-F238E27FC236}">
                <a16:creationId xmlns:a16="http://schemas.microsoft.com/office/drawing/2014/main" id="{CE9E700E-3A56-43EA-A4B4-81D7F3D83F8D}"/>
              </a:ext>
            </a:extLst>
          </p:cNvPr>
          <p:cNvSpPr txBox="1">
            <a:spLocks/>
          </p:cNvSpPr>
          <p:nvPr/>
        </p:nvSpPr>
        <p:spPr>
          <a:xfrm>
            <a:off x="7257410" y="6117064"/>
            <a:ext cx="3345040" cy="35518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ZA" sz="240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cs typeface="Gill Sans Light" panose="020B0302020104020203" pitchFamily="34" charset="-79"/>
              </a:rPr>
              <a:t>info@</a:t>
            </a:r>
            <a:r>
              <a:rPr lang="en-ZA" sz="2400" spc="300" dirty="0">
                <a:solidFill>
                  <a:schemeClr val="tx1"/>
                </a:solidFill>
                <a:effectLst>
                  <a:outerShdw blurRad="38100" dist="38100" dir="2700000" algn="tl">
                    <a:srgbClr val="000000">
                      <a:alpha val="43137"/>
                    </a:srgbClr>
                  </a:outerShdw>
                </a:effectLst>
                <a:cs typeface="Gill Sans Light" panose="020B0302020104020203" pitchFamily="34" charset="-79"/>
              </a:rPr>
              <a:t>tfsnc</a:t>
            </a:r>
            <a:r>
              <a:rPr kumimoji="0" lang="en-ZA" sz="240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cs typeface="Gill Sans Light" panose="020B0302020104020203" pitchFamily="34" charset="-79"/>
              </a:rPr>
              <a:t>.com</a:t>
            </a:r>
          </a:p>
        </p:txBody>
      </p:sp>
      <p:sp>
        <p:nvSpPr>
          <p:cNvPr id="13" name="TextBox 12">
            <a:extLst>
              <a:ext uri="{FF2B5EF4-FFF2-40B4-BE49-F238E27FC236}">
                <a16:creationId xmlns:a16="http://schemas.microsoft.com/office/drawing/2014/main" id="{9665CB22-27B3-4DCE-88C5-718AF4EADD7A}"/>
              </a:ext>
            </a:extLst>
          </p:cNvPr>
          <p:cNvSpPr txBox="1"/>
          <p:nvPr/>
        </p:nvSpPr>
        <p:spPr>
          <a:xfrm>
            <a:off x="6010564" y="2479125"/>
            <a:ext cx="6080216" cy="892552"/>
          </a:xfrm>
          <a:prstGeom prst="rect">
            <a:avLst/>
          </a:prstGeom>
          <a:noFill/>
        </p:spPr>
        <p:txBody>
          <a:bodyPr wrap="square" rtlCol="0">
            <a:spAutoFit/>
          </a:bodyPr>
          <a:lstStyle/>
          <a:p>
            <a:pPr algn="ctr"/>
            <a:r>
              <a:rPr lang="en-US" sz="2400" i="1" dirty="0">
                <a:effectLst>
                  <a:outerShdw blurRad="38100" dist="38100" dir="2700000" algn="tl">
                    <a:srgbClr val="000000">
                      <a:alpha val="43137"/>
                    </a:srgbClr>
                  </a:outerShdw>
                </a:effectLst>
              </a:rPr>
              <a:t>For more information go to </a:t>
            </a:r>
            <a:r>
              <a:rPr lang="en-US" sz="2800" i="1" dirty="0">
                <a:solidFill>
                  <a:srgbClr val="0066CC"/>
                </a:solidFill>
                <a:effectLst>
                  <a:outerShdw blurRad="38100" dist="38100" dir="2700000" algn="tl">
                    <a:srgbClr val="000000">
                      <a:alpha val="43137"/>
                    </a:srgbClr>
                  </a:outerShdw>
                </a:effectLst>
                <a:hlinkClick r:id="rId11">
                  <a:extLst>
                    <a:ext uri="{A12FA001-AC4F-418D-AE19-62706E023703}">
                      <ahyp:hlinkClr xmlns:ahyp="http://schemas.microsoft.com/office/drawing/2018/hyperlinkcolor" val="tx"/>
                    </a:ext>
                  </a:extLst>
                </a:hlinkClick>
              </a:rPr>
              <a:t>www.tfsnc.com</a:t>
            </a:r>
            <a:endParaRPr lang="en-US" sz="2400" i="1" dirty="0">
              <a:solidFill>
                <a:srgbClr val="0066CC"/>
              </a:solidFill>
              <a:effectLst>
                <a:outerShdw blurRad="38100" dist="38100" dir="2700000" algn="tl">
                  <a:srgbClr val="000000">
                    <a:alpha val="43137"/>
                  </a:srgbClr>
                </a:outerShdw>
              </a:effectLst>
            </a:endParaRPr>
          </a:p>
          <a:p>
            <a:pPr algn="ctr"/>
            <a:r>
              <a:rPr lang="en-US" sz="2400" i="1" dirty="0">
                <a:effectLst>
                  <a:outerShdw blurRad="38100" dist="38100" dir="2700000" algn="tl">
                    <a:srgbClr val="000000">
                      <a:alpha val="43137"/>
                    </a:srgbClr>
                  </a:outerShdw>
                </a:effectLst>
              </a:rPr>
              <a:t>or contact us at …</a:t>
            </a:r>
          </a:p>
        </p:txBody>
      </p:sp>
    </p:spTree>
    <p:extLst>
      <p:ext uri="{BB962C8B-B14F-4D97-AF65-F5344CB8AC3E}">
        <p14:creationId xmlns:p14="http://schemas.microsoft.com/office/powerpoint/2010/main" val="4218853737"/>
      </p:ext>
    </p:extLst>
  </p:cSld>
  <p:clrMapOvr>
    <a:masterClrMapping/>
  </p:clrMapOvr>
  <mc:AlternateContent xmlns:mc="http://schemas.openxmlformats.org/markup-compatibility/2006" xmlns:p14="http://schemas.microsoft.com/office/powerpoint/2010/main">
    <mc:Choice Requires="p14">
      <p:transition spd="med" p14:dur="700" advTm="8459">
        <p:fade/>
      </p:transition>
    </mc:Choice>
    <mc:Fallback xmlns="">
      <p:transition spd="med" advTm="845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70DFFA-B98A-4CA8-A017-FBE064D1FDC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88707D-211B-4810-92E2-7AA6093737DD}"/>
              </a:ext>
            </a:extLst>
          </p:cNvPr>
          <p:cNvSpPr txBox="1"/>
          <p:nvPr/>
        </p:nvSpPr>
        <p:spPr>
          <a:xfrm>
            <a:off x="197323" y="185550"/>
            <a:ext cx="4835399"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Glossary of Terms</a:t>
            </a:r>
          </a:p>
        </p:txBody>
      </p:sp>
      <p:graphicFrame>
        <p:nvGraphicFramePr>
          <p:cNvPr id="13" name="Table 12">
            <a:extLst>
              <a:ext uri="{FF2B5EF4-FFF2-40B4-BE49-F238E27FC236}">
                <a16:creationId xmlns:a16="http://schemas.microsoft.com/office/drawing/2014/main" id="{3FEC5125-FAB5-4272-9142-943F51BAD956}"/>
              </a:ext>
            </a:extLst>
          </p:cNvPr>
          <p:cNvGraphicFramePr>
            <a:graphicFrameLocks noGrp="1"/>
          </p:cNvGraphicFramePr>
          <p:nvPr>
            <p:extLst>
              <p:ext uri="{D42A27DB-BD31-4B8C-83A1-F6EECF244321}">
                <p14:modId xmlns:p14="http://schemas.microsoft.com/office/powerpoint/2010/main" val="855667607"/>
              </p:ext>
            </p:extLst>
          </p:nvPr>
        </p:nvGraphicFramePr>
        <p:xfrm>
          <a:off x="2919429" y="847287"/>
          <a:ext cx="6353141" cy="5690052"/>
        </p:xfrm>
        <a:graphic>
          <a:graphicData uri="http://schemas.openxmlformats.org/drawingml/2006/table">
            <a:tbl>
              <a:tblPr firstRow="1" firstCol="1" bandRow="1">
                <a:tableStyleId>{5C22544A-7EE6-4342-B048-85BDC9FD1C3A}</a:tableStyleId>
              </a:tblPr>
              <a:tblGrid>
                <a:gridCol w="1613840">
                  <a:extLst>
                    <a:ext uri="{9D8B030D-6E8A-4147-A177-3AD203B41FA5}">
                      <a16:colId xmlns:a16="http://schemas.microsoft.com/office/drawing/2014/main" val="254720582"/>
                    </a:ext>
                  </a:extLst>
                </a:gridCol>
                <a:gridCol w="4739301">
                  <a:extLst>
                    <a:ext uri="{9D8B030D-6E8A-4147-A177-3AD203B41FA5}">
                      <a16:colId xmlns:a16="http://schemas.microsoft.com/office/drawing/2014/main" val="1552622381"/>
                    </a:ext>
                  </a:extLst>
                </a:gridCol>
              </a:tblGrid>
              <a:tr h="313511">
                <a:tc gridSpan="2">
                  <a:txBody>
                    <a:bodyPr/>
                    <a:lstStyle/>
                    <a:p>
                      <a:pPr marL="0" marR="0" algn="ctr">
                        <a:lnSpc>
                          <a:spcPct val="115000"/>
                        </a:lnSpc>
                        <a:spcBef>
                          <a:spcPts val="0"/>
                        </a:spcBef>
                        <a:spcAft>
                          <a:spcPts val="0"/>
                        </a:spcAft>
                      </a:pPr>
                      <a:r>
                        <a:rPr lang="en-US" sz="1200" dirty="0">
                          <a:effectLst/>
                        </a:rPr>
                        <a:t>TFS Glossary of Terms, Acronyms and Definitions</a:t>
                      </a:r>
                      <a:endParaRPr lang="en-US" sz="1000" dirty="0">
                        <a:effectLst/>
                        <a:latin typeface="Calibri" panose="020F0502020204030204" pitchFamily="34" charset="0"/>
                        <a:ea typeface="Arial" panose="020B0604020202020204" pitchFamily="34" charset="0"/>
                        <a:cs typeface="Arial" panose="020B0604020202020204" pitchFamily="34" charset="0"/>
                      </a:endParaRPr>
                    </a:p>
                  </a:txBody>
                  <a:tcPr marL="94502" marR="94502" marT="47251" marB="47251" anchor="b"/>
                </a:tc>
                <a:tc hMerge="1">
                  <a:txBody>
                    <a:bodyPr/>
                    <a:lstStyle/>
                    <a:p>
                      <a:endParaRPr lang="en-US"/>
                    </a:p>
                  </a:txBody>
                  <a:tcPr/>
                </a:tc>
                <a:extLst>
                  <a:ext uri="{0D108BD9-81ED-4DB2-BD59-A6C34878D82A}">
                    <a16:rowId xmlns:a16="http://schemas.microsoft.com/office/drawing/2014/main" val="1535047367"/>
                  </a:ext>
                </a:extLst>
              </a:tr>
              <a:tr h="178634">
                <a:tc>
                  <a:txBody>
                    <a:bodyPr/>
                    <a:lstStyle/>
                    <a:p>
                      <a:pPr>
                        <a:lnSpc>
                          <a:spcPct val="115000"/>
                        </a:lnSpc>
                      </a:pPr>
                      <a:endParaRPr lang="en-US" sz="900">
                        <a:effectLst/>
                        <a:latin typeface="Arial" panose="020B0604020202020204" pitchFamily="34" charset="0"/>
                      </a:endParaRPr>
                    </a:p>
                  </a:txBody>
                  <a:tcPr marL="66908" marR="66908" marT="0" marB="0" anchor="b"/>
                </a:tc>
                <a:tc>
                  <a:txBody>
                    <a:bodyPr/>
                    <a:lstStyle/>
                    <a:p>
                      <a:pPr>
                        <a:lnSpc>
                          <a:spcPct val="115000"/>
                        </a:lnSpc>
                      </a:pPr>
                      <a:endParaRPr lang="en-US" sz="900">
                        <a:effectLst/>
                        <a:latin typeface="Arial" panose="020B0604020202020204" pitchFamily="34" charset="0"/>
                      </a:endParaRPr>
                    </a:p>
                  </a:txBody>
                  <a:tcPr marL="66908" marR="66908" marT="0" marB="0" anchor="b"/>
                </a:tc>
                <a:extLst>
                  <a:ext uri="{0D108BD9-81ED-4DB2-BD59-A6C34878D82A}">
                    <a16:rowId xmlns:a16="http://schemas.microsoft.com/office/drawing/2014/main" val="760273293"/>
                  </a:ext>
                </a:extLst>
              </a:tr>
              <a:tr h="178634">
                <a:tc>
                  <a:txBody>
                    <a:bodyPr/>
                    <a:lstStyle/>
                    <a:p>
                      <a:pPr marL="0" marR="0">
                        <a:lnSpc>
                          <a:spcPct val="115000"/>
                        </a:lnSpc>
                        <a:spcBef>
                          <a:spcPts val="0"/>
                        </a:spcBef>
                        <a:spcAft>
                          <a:spcPts val="0"/>
                        </a:spcAft>
                      </a:pPr>
                      <a:r>
                        <a:rPr lang="en-US" sz="900">
                          <a:effectLst/>
                        </a:rPr>
                        <a:t>Updated: 2/25/20</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b"/>
                </a:tc>
                <a:tc>
                  <a:txBody>
                    <a:bodyPr/>
                    <a:lstStyle/>
                    <a:p>
                      <a:pPr>
                        <a:lnSpc>
                          <a:spcPct val="115000"/>
                        </a:lnSpc>
                      </a:pPr>
                      <a:endParaRPr lang="en-US" sz="900" dirty="0">
                        <a:effectLst/>
                        <a:latin typeface="Arial" panose="020B0604020202020204" pitchFamily="34" charset="0"/>
                      </a:endParaRPr>
                    </a:p>
                  </a:txBody>
                  <a:tcPr marL="66908" marR="66908" marT="0" marB="0" anchor="b"/>
                </a:tc>
                <a:extLst>
                  <a:ext uri="{0D108BD9-81ED-4DB2-BD59-A6C34878D82A}">
                    <a16:rowId xmlns:a16="http://schemas.microsoft.com/office/drawing/2014/main" val="3396863201"/>
                  </a:ext>
                </a:extLst>
              </a:tr>
              <a:tr h="178634">
                <a:tc>
                  <a:txBody>
                    <a:bodyPr/>
                    <a:lstStyle/>
                    <a:p>
                      <a:pPr marL="0" marR="0" algn="ctr">
                        <a:lnSpc>
                          <a:spcPct val="115000"/>
                        </a:lnSpc>
                        <a:spcBef>
                          <a:spcPts val="0"/>
                        </a:spcBef>
                        <a:spcAft>
                          <a:spcPts val="0"/>
                        </a:spcAft>
                      </a:pPr>
                      <a:r>
                        <a:rPr lang="en-US" sz="900">
                          <a:effectLst/>
                        </a:rPr>
                        <a:t>Term or Acronym</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gn="ctr">
                        <a:lnSpc>
                          <a:spcPct val="115000"/>
                        </a:lnSpc>
                        <a:spcBef>
                          <a:spcPts val="0"/>
                        </a:spcBef>
                        <a:spcAft>
                          <a:spcPts val="0"/>
                        </a:spcAft>
                      </a:pPr>
                      <a:r>
                        <a:rPr lang="en-US" sz="900">
                          <a:effectLst/>
                        </a:rPr>
                        <a:t>Definition Interesting Common Terms</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631702108"/>
                  </a:ext>
                </a:extLst>
              </a:tr>
              <a:tr h="178634">
                <a:tc>
                  <a:txBody>
                    <a:bodyPr/>
                    <a:lstStyle/>
                    <a:p>
                      <a:pPr marL="0" marR="0">
                        <a:lnSpc>
                          <a:spcPct val="115000"/>
                        </a:lnSpc>
                        <a:spcBef>
                          <a:spcPts val="0"/>
                        </a:spcBef>
                        <a:spcAft>
                          <a:spcPts val="0"/>
                        </a:spcAft>
                      </a:pPr>
                      <a:r>
                        <a:rPr lang="en-US" sz="900" dirty="0">
                          <a:effectLst/>
                        </a:rPr>
                        <a:t>AFSS</a:t>
                      </a:r>
                      <a:endParaRPr lang="en-US" sz="1000" dirty="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Automatic Fire Suppression System</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967525893"/>
                  </a:ext>
                </a:extLst>
              </a:tr>
              <a:tr h="178634">
                <a:tc>
                  <a:txBody>
                    <a:bodyPr/>
                    <a:lstStyle/>
                    <a:p>
                      <a:pPr marL="0" marR="0">
                        <a:lnSpc>
                          <a:spcPct val="115000"/>
                        </a:lnSpc>
                        <a:spcBef>
                          <a:spcPts val="0"/>
                        </a:spcBef>
                        <a:spcAft>
                          <a:spcPts val="0"/>
                        </a:spcAft>
                      </a:pPr>
                      <a:r>
                        <a:rPr lang="en-US" sz="900">
                          <a:effectLst/>
                        </a:rPr>
                        <a:t>AVM</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Automated Vehicle Monitoring</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745642790"/>
                  </a:ext>
                </a:extLst>
              </a:tr>
              <a:tr h="178634">
                <a:tc>
                  <a:txBody>
                    <a:bodyPr/>
                    <a:lstStyle/>
                    <a:p>
                      <a:pPr marL="0" marR="0">
                        <a:lnSpc>
                          <a:spcPct val="115000"/>
                        </a:lnSpc>
                        <a:spcBef>
                          <a:spcPts val="0"/>
                        </a:spcBef>
                        <a:spcAft>
                          <a:spcPts val="0"/>
                        </a:spcAft>
                      </a:pPr>
                      <a:r>
                        <a:rPr lang="en-US" sz="900">
                          <a:effectLst/>
                        </a:rPr>
                        <a:t>AWL</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Amber Warning Lamp - as defined by SAE J1939-71</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2645117513"/>
                  </a:ext>
                </a:extLst>
              </a:tr>
              <a:tr h="178634">
                <a:tc>
                  <a:txBody>
                    <a:bodyPr/>
                    <a:lstStyle/>
                    <a:p>
                      <a:pPr marL="0" marR="0">
                        <a:lnSpc>
                          <a:spcPct val="115000"/>
                        </a:lnSpc>
                        <a:spcBef>
                          <a:spcPts val="0"/>
                        </a:spcBef>
                        <a:spcAft>
                          <a:spcPts val="0"/>
                        </a:spcAft>
                      </a:pPr>
                      <a:r>
                        <a:rPr lang="en-US" sz="900">
                          <a:effectLst/>
                        </a:rPr>
                        <a:t>CAN</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Controller Area Network</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2635688899"/>
                  </a:ext>
                </a:extLst>
              </a:tr>
              <a:tr h="178634">
                <a:tc>
                  <a:txBody>
                    <a:bodyPr/>
                    <a:lstStyle/>
                    <a:p>
                      <a:pPr marL="0" marR="0">
                        <a:lnSpc>
                          <a:spcPct val="115000"/>
                        </a:lnSpc>
                        <a:spcBef>
                          <a:spcPts val="0"/>
                        </a:spcBef>
                        <a:spcAft>
                          <a:spcPts val="0"/>
                        </a:spcAft>
                      </a:pPr>
                      <a:r>
                        <a:rPr lang="en-US" sz="900">
                          <a:effectLst/>
                        </a:rPr>
                        <a:t>Combustible Gas Sensor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dirty="0">
                          <a:effectLst/>
                        </a:rPr>
                        <a:t>A type of sensor which detects measurable combustible gases in the atmosphere</a:t>
                      </a:r>
                      <a:endParaRPr lang="en-US" sz="1000" dirty="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528223337"/>
                  </a:ext>
                </a:extLst>
              </a:tr>
              <a:tr h="178634">
                <a:tc>
                  <a:txBody>
                    <a:bodyPr/>
                    <a:lstStyle/>
                    <a:p>
                      <a:pPr marL="0" marR="0">
                        <a:lnSpc>
                          <a:spcPct val="115000"/>
                        </a:lnSpc>
                        <a:spcBef>
                          <a:spcPts val="0"/>
                        </a:spcBef>
                        <a:spcAft>
                          <a:spcPts val="0"/>
                        </a:spcAft>
                      </a:pPr>
                      <a:r>
                        <a:rPr lang="en-US" sz="900">
                          <a:effectLst/>
                        </a:rPr>
                        <a:t>DM1</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Diagnostic Message 1 - as defined by SAE J1939-73</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1627642625"/>
                  </a:ext>
                </a:extLst>
              </a:tr>
              <a:tr h="178634">
                <a:tc>
                  <a:txBody>
                    <a:bodyPr/>
                    <a:lstStyle/>
                    <a:p>
                      <a:pPr marL="0" marR="0">
                        <a:lnSpc>
                          <a:spcPct val="115000"/>
                        </a:lnSpc>
                        <a:spcBef>
                          <a:spcPts val="0"/>
                        </a:spcBef>
                        <a:spcAft>
                          <a:spcPts val="0"/>
                        </a:spcAft>
                      </a:pPr>
                      <a:r>
                        <a:rPr lang="en-US" sz="900">
                          <a:effectLst/>
                        </a:rPr>
                        <a:t>DTC</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Diagnostic Trouble Code - as defined by SAE J1939-73</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682077981"/>
                  </a:ext>
                </a:extLst>
              </a:tr>
              <a:tr h="178634">
                <a:tc>
                  <a:txBody>
                    <a:bodyPr/>
                    <a:lstStyle/>
                    <a:p>
                      <a:pPr marL="0" marR="0">
                        <a:lnSpc>
                          <a:spcPct val="115000"/>
                        </a:lnSpc>
                        <a:spcBef>
                          <a:spcPts val="0"/>
                        </a:spcBef>
                        <a:spcAft>
                          <a:spcPts val="0"/>
                        </a:spcAft>
                      </a:pPr>
                      <a:r>
                        <a:rPr lang="en-US" sz="900">
                          <a:effectLst/>
                        </a:rPr>
                        <a:t>ECU type I</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An Engine Control Unit which does not contain an internal CAN terminating resistor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97199709"/>
                  </a:ext>
                </a:extLst>
              </a:tr>
              <a:tr h="178634">
                <a:tc>
                  <a:txBody>
                    <a:bodyPr/>
                    <a:lstStyle/>
                    <a:p>
                      <a:pPr marL="0" marR="0">
                        <a:lnSpc>
                          <a:spcPct val="115000"/>
                        </a:lnSpc>
                        <a:spcBef>
                          <a:spcPts val="0"/>
                        </a:spcBef>
                        <a:spcAft>
                          <a:spcPts val="0"/>
                        </a:spcAft>
                      </a:pPr>
                      <a:r>
                        <a:rPr lang="en-US" sz="900">
                          <a:effectLst/>
                        </a:rPr>
                        <a:t>ECU type II</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An Engine Control Unit which contains an internal CAN terminating resistor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2730764749"/>
                  </a:ext>
                </a:extLst>
              </a:tr>
              <a:tr h="178634">
                <a:tc>
                  <a:txBody>
                    <a:bodyPr/>
                    <a:lstStyle/>
                    <a:p>
                      <a:pPr marL="0" marR="0">
                        <a:lnSpc>
                          <a:spcPct val="115000"/>
                        </a:lnSpc>
                        <a:spcBef>
                          <a:spcPts val="0"/>
                        </a:spcBef>
                        <a:spcAft>
                          <a:spcPts val="0"/>
                        </a:spcAft>
                      </a:pPr>
                      <a:r>
                        <a:rPr lang="en-US" sz="900">
                          <a:effectLst/>
                        </a:rPr>
                        <a:t>Enumeration</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Systematic counting of devices on a network to provide an ordered list</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601183886"/>
                  </a:ext>
                </a:extLst>
              </a:tr>
              <a:tr h="178634">
                <a:tc>
                  <a:txBody>
                    <a:bodyPr/>
                    <a:lstStyle/>
                    <a:p>
                      <a:pPr marL="0" marR="0">
                        <a:lnSpc>
                          <a:spcPct val="115000"/>
                        </a:lnSpc>
                        <a:spcBef>
                          <a:spcPts val="0"/>
                        </a:spcBef>
                        <a:spcAft>
                          <a:spcPts val="0"/>
                        </a:spcAft>
                      </a:pPr>
                      <a:r>
                        <a:rPr lang="en-US" sz="900">
                          <a:effectLst/>
                        </a:rPr>
                        <a:t>EOL</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End of line device which allows for circuit supervision</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278204501"/>
                  </a:ext>
                </a:extLst>
              </a:tr>
              <a:tr h="178634">
                <a:tc>
                  <a:txBody>
                    <a:bodyPr/>
                    <a:lstStyle/>
                    <a:p>
                      <a:pPr marL="0" marR="0">
                        <a:lnSpc>
                          <a:spcPct val="115000"/>
                        </a:lnSpc>
                        <a:spcBef>
                          <a:spcPts val="0"/>
                        </a:spcBef>
                        <a:spcAft>
                          <a:spcPts val="0"/>
                        </a:spcAft>
                      </a:pPr>
                      <a:r>
                        <a:rPr lang="en-US" sz="900">
                          <a:effectLst/>
                        </a:rPr>
                        <a:t>FMI</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Failure Mode Indicator - as defined by SAE J1939-73</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17352129"/>
                  </a:ext>
                </a:extLst>
              </a:tr>
              <a:tr h="178634">
                <a:tc>
                  <a:txBody>
                    <a:bodyPr/>
                    <a:lstStyle/>
                    <a:p>
                      <a:pPr marL="0" marR="0">
                        <a:lnSpc>
                          <a:spcPct val="115000"/>
                        </a:lnSpc>
                        <a:spcBef>
                          <a:spcPts val="0"/>
                        </a:spcBef>
                        <a:spcAft>
                          <a:spcPts val="0"/>
                        </a:spcAft>
                      </a:pPr>
                      <a:r>
                        <a:rPr lang="en-US" sz="900">
                          <a:effectLst/>
                        </a:rPr>
                        <a:t>J1939</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SAE Recommended Communication Protocol for vehicle CAN networks</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892125590"/>
                  </a:ext>
                </a:extLst>
              </a:tr>
              <a:tr h="304153">
                <a:tc>
                  <a:txBody>
                    <a:bodyPr/>
                    <a:lstStyle/>
                    <a:p>
                      <a:pPr marL="0" marR="0">
                        <a:lnSpc>
                          <a:spcPct val="115000"/>
                        </a:lnSpc>
                        <a:spcBef>
                          <a:spcPts val="0"/>
                        </a:spcBef>
                        <a:spcAft>
                          <a:spcPts val="0"/>
                        </a:spcAft>
                      </a:pPr>
                      <a:r>
                        <a:rPr lang="en-US" sz="900">
                          <a:effectLst/>
                        </a:rPr>
                        <a:t>Linear Heat Detector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 linear sensor which is normally open and closes at a specific temperature during a fire condition</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4045009426"/>
                  </a:ext>
                </a:extLst>
              </a:tr>
              <a:tr h="178634">
                <a:tc>
                  <a:txBody>
                    <a:bodyPr/>
                    <a:lstStyle/>
                    <a:p>
                      <a:pPr marL="0" marR="0">
                        <a:lnSpc>
                          <a:spcPct val="115000"/>
                        </a:lnSpc>
                        <a:spcBef>
                          <a:spcPts val="0"/>
                        </a:spcBef>
                        <a:spcAft>
                          <a:spcPts val="0"/>
                        </a:spcAft>
                      </a:pPr>
                      <a:r>
                        <a:rPr lang="en-US" sz="900">
                          <a:effectLst/>
                        </a:rPr>
                        <a:t>Optical Flame Detector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 type of sensor which responds to the thermal wavelength of fire</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1756312999"/>
                  </a:ext>
                </a:extLst>
              </a:tr>
              <a:tr h="178634">
                <a:tc>
                  <a:txBody>
                    <a:bodyPr/>
                    <a:lstStyle/>
                    <a:p>
                      <a:pPr marL="0" marR="0">
                        <a:lnSpc>
                          <a:spcPct val="115000"/>
                        </a:lnSpc>
                        <a:spcBef>
                          <a:spcPts val="0"/>
                        </a:spcBef>
                        <a:spcAft>
                          <a:spcPts val="0"/>
                        </a:spcAft>
                      </a:pPr>
                      <a:r>
                        <a:rPr lang="en-US" sz="900">
                          <a:effectLst/>
                        </a:rPr>
                        <a:t>PGN</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Parameter Group Number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451200266"/>
                  </a:ext>
                </a:extLst>
              </a:tr>
              <a:tr h="178634">
                <a:tc>
                  <a:txBody>
                    <a:bodyPr/>
                    <a:lstStyle/>
                    <a:p>
                      <a:pPr marL="0" marR="0">
                        <a:lnSpc>
                          <a:spcPct val="115000"/>
                        </a:lnSpc>
                        <a:spcBef>
                          <a:spcPts val="0"/>
                        </a:spcBef>
                        <a:spcAft>
                          <a:spcPts val="0"/>
                        </a:spcAft>
                      </a:pPr>
                      <a:r>
                        <a:rPr lang="en-US" sz="900">
                          <a:effectLst/>
                        </a:rPr>
                        <a:t>RS485</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dirty="0">
                          <a:effectLst/>
                        </a:rPr>
                        <a:t>Two Wire Serial Communications Hardware Platform</a:t>
                      </a:r>
                      <a:endParaRPr lang="en-US" sz="1000" dirty="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515648974"/>
                  </a:ext>
                </a:extLst>
              </a:tr>
              <a:tr h="178634">
                <a:tc>
                  <a:txBody>
                    <a:bodyPr/>
                    <a:lstStyle/>
                    <a:p>
                      <a:pPr marL="0" marR="0">
                        <a:lnSpc>
                          <a:spcPct val="115000"/>
                        </a:lnSpc>
                        <a:spcBef>
                          <a:spcPts val="0"/>
                        </a:spcBef>
                        <a:spcAft>
                          <a:spcPts val="0"/>
                        </a:spcAft>
                      </a:pPr>
                      <a:r>
                        <a:rPr lang="en-US" sz="900">
                          <a:effectLst/>
                        </a:rPr>
                        <a:t>RSL</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Red Stop Lamp - as defined by SAE J1939-71</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236771063"/>
                  </a:ext>
                </a:extLst>
              </a:tr>
              <a:tr h="178634">
                <a:tc>
                  <a:txBody>
                    <a:bodyPr/>
                    <a:lstStyle/>
                    <a:p>
                      <a:pPr marL="0" marR="0">
                        <a:lnSpc>
                          <a:spcPct val="115000"/>
                        </a:lnSpc>
                        <a:spcBef>
                          <a:spcPts val="0"/>
                        </a:spcBef>
                        <a:spcAft>
                          <a:spcPts val="0"/>
                        </a:spcAft>
                      </a:pPr>
                      <a:r>
                        <a:rPr lang="en-US" sz="900">
                          <a:effectLst/>
                        </a:rPr>
                        <a:t>SA </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dirty="0">
                          <a:effectLst/>
                        </a:rPr>
                        <a:t>Source Address - The address of a controller on the J1939 network</a:t>
                      </a:r>
                      <a:endParaRPr lang="en-US" sz="1000" dirty="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821304599"/>
                  </a:ext>
                </a:extLst>
              </a:tr>
              <a:tr h="178634">
                <a:tc>
                  <a:txBody>
                    <a:bodyPr/>
                    <a:lstStyle/>
                    <a:p>
                      <a:pPr marL="0" marR="0">
                        <a:lnSpc>
                          <a:spcPct val="115000"/>
                        </a:lnSpc>
                        <a:spcBef>
                          <a:spcPts val="0"/>
                        </a:spcBef>
                        <a:spcAft>
                          <a:spcPts val="0"/>
                        </a:spcAft>
                      </a:pPr>
                      <a:r>
                        <a:rPr lang="en-US" sz="900">
                          <a:effectLst/>
                        </a:rPr>
                        <a:t>SAE</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Society of Automotive Engineers</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2264303933"/>
                  </a:ext>
                </a:extLst>
              </a:tr>
              <a:tr h="178634">
                <a:tc>
                  <a:txBody>
                    <a:bodyPr/>
                    <a:lstStyle/>
                    <a:p>
                      <a:pPr marL="0" marR="0">
                        <a:lnSpc>
                          <a:spcPct val="115000"/>
                        </a:lnSpc>
                        <a:spcBef>
                          <a:spcPts val="0"/>
                        </a:spcBef>
                        <a:spcAft>
                          <a:spcPts val="0"/>
                        </a:spcAft>
                      </a:pPr>
                      <a:r>
                        <a:rPr lang="en-US" sz="900">
                          <a:effectLst/>
                        </a:rPr>
                        <a:t>Source Address</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Source Address - The address of a controller on the J1939 network</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2666217647"/>
                  </a:ext>
                </a:extLst>
              </a:tr>
              <a:tr h="178634">
                <a:tc>
                  <a:txBody>
                    <a:bodyPr/>
                    <a:lstStyle/>
                    <a:p>
                      <a:pPr marL="0" marR="0">
                        <a:lnSpc>
                          <a:spcPct val="115000"/>
                        </a:lnSpc>
                        <a:spcBef>
                          <a:spcPts val="0"/>
                        </a:spcBef>
                        <a:spcAft>
                          <a:spcPts val="0"/>
                        </a:spcAft>
                      </a:pPr>
                      <a:r>
                        <a:rPr lang="en-US" sz="900">
                          <a:effectLst/>
                        </a:rPr>
                        <a:t>SPN</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Suspect Parameter Number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465563629"/>
                  </a:ext>
                </a:extLst>
              </a:tr>
              <a:tr h="302189">
                <a:tc>
                  <a:txBody>
                    <a:bodyPr/>
                    <a:lstStyle/>
                    <a:p>
                      <a:pPr marL="0" marR="0">
                        <a:lnSpc>
                          <a:spcPct val="115000"/>
                        </a:lnSpc>
                        <a:spcBef>
                          <a:spcPts val="0"/>
                        </a:spcBef>
                        <a:spcAft>
                          <a:spcPts val="0"/>
                        </a:spcAft>
                      </a:pPr>
                      <a:r>
                        <a:rPr lang="en-US" sz="900">
                          <a:effectLst/>
                        </a:rPr>
                        <a:t>Stub Cable</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a:effectLst/>
                        </a:rPr>
                        <a:t>A CAN/J1939 defined cable connecting the main network to electronic nodes on the network</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2293226304"/>
                  </a:ext>
                </a:extLst>
              </a:tr>
              <a:tr h="178634">
                <a:tc>
                  <a:txBody>
                    <a:bodyPr/>
                    <a:lstStyle/>
                    <a:p>
                      <a:pPr marL="0" marR="0">
                        <a:lnSpc>
                          <a:spcPct val="115000"/>
                        </a:lnSpc>
                        <a:spcBef>
                          <a:spcPts val="0"/>
                        </a:spcBef>
                        <a:spcAft>
                          <a:spcPts val="0"/>
                        </a:spcAft>
                      </a:pPr>
                      <a:r>
                        <a:rPr lang="en-US" sz="900">
                          <a:effectLst/>
                        </a:rPr>
                        <a:t>TFS</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dirty="0">
                          <a:effectLst/>
                        </a:rPr>
                        <a:t>Total Fire Systems - SAE </a:t>
                      </a:r>
                      <a:r>
                        <a:rPr lang="en-US" sz="900" dirty="0" err="1">
                          <a:effectLst/>
                        </a:rPr>
                        <a:t>Mfg</a:t>
                      </a:r>
                      <a:r>
                        <a:rPr lang="en-US" sz="900" dirty="0">
                          <a:effectLst/>
                        </a:rPr>
                        <a:t> i.d. 541</a:t>
                      </a:r>
                      <a:endParaRPr lang="en-US" sz="1000" dirty="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672652744"/>
                  </a:ext>
                </a:extLst>
              </a:tr>
              <a:tr h="304349">
                <a:tc>
                  <a:txBody>
                    <a:bodyPr/>
                    <a:lstStyle/>
                    <a:p>
                      <a:pPr marL="0" marR="0">
                        <a:lnSpc>
                          <a:spcPct val="115000"/>
                        </a:lnSpc>
                        <a:spcBef>
                          <a:spcPts val="0"/>
                        </a:spcBef>
                        <a:spcAft>
                          <a:spcPts val="0"/>
                        </a:spcAft>
                      </a:pPr>
                      <a:r>
                        <a:rPr lang="en-US" sz="900">
                          <a:effectLst/>
                        </a:rPr>
                        <a:t>Thermal Heat Detector</a:t>
                      </a:r>
                      <a:endParaRPr lang="en-US" sz="100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tc>
                  <a:txBody>
                    <a:bodyPr/>
                    <a:lstStyle/>
                    <a:p>
                      <a:pPr marL="0" marR="0">
                        <a:lnSpc>
                          <a:spcPct val="115000"/>
                        </a:lnSpc>
                        <a:spcBef>
                          <a:spcPts val="0"/>
                        </a:spcBef>
                        <a:spcAft>
                          <a:spcPts val="0"/>
                        </a:spcAft>
                      </a:pPr>
                      <a:r>
                        <a:rPr lang="en-US" sz="900" dirty="0">
                          <a:effectLst/>
                        </a:rPr>
                        <a:t>A point sensor which is normally open and closes at a specific temperature during a fire condition</a:t>
                      </a:r>
                      <a:endParaRPr lang="en-US" sz="1000" dirty="0">
                        <a:effectLst/>
                        <a:latin typeface="Calibri" panose="020F0502020204030204" pitchFamily="34" charset="0"/>
                        <a:ea typeface="Arial" panose="020B0604020202020204" pitchFamily="34" charset="0"/>
                        <a:cs typeface="Arial" panose="020B0604020202020204" pitchFamily="34" charset="0"/>
                      </a:endParaRPr>
                    </a:p>
                  </a:txBody>
                  <a:tcPr marL="66908" marR="66908" marT="0" marB="0" anchor="ctr"/>
                </a:tc>
                <a:extLst>
                  <a:ext uri="{0D108BD9-81ED-4DB2-BD59-A6C34878D82A}">
                    <a16:rowId xmlns:a16="http://schemas.microsoft.com/office/drawing/2014/main" val="3025497739"/>
                  </a:ext>
                </a:extLst>
              </a:tr>
            </a:tbl>
          </a:graphicData>
        </a:graphic>
      </p:graphicFrame>
      <p:sp>
        <p:nvSpPr>
          <p:cNvPr id="35" name="TextBox 34">
            <a:extLst>
              <a:ext uri="{FF2B5EF4-FFF2-40B4-BE49-F238E27FC236}">
                <a16:creationId xmlns:a16="http://schemas.microsoft.com/office/drawing/2014/main" id="{3595E948-7226-41D4-8083-46142B3F7C2C}"/>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236AB2FF-B31A-4001-9550-84C9257C1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8" name="Picture 7" descr="A picture containing black, computer, meter, clock&#10;&#10;Description automatically generated">
            <a:extLst>
              <a:ext uri="{FF2B5EF4-FFF2-40B4-BE49-F238E27FC236}">
                <a16:creationId xmlns:a16="http://schemas.microsoft.com/office/drawing/2014/main" id="{47465A6C-E61F-4EED-97D9-2FB259078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52681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0729C-E5F5-4A5E-8E84-5B781589D0A8}"/>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96839BF-8C31-41C6-A110-13437CF76D13}"/>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Communication Process Within the SafetyNet System</a:t>
            </a:r>
          </a:p>
        </p:txBody>
      </p:sp>
      <p:sp>
        <p:nvSpPr>
          <p:cNvPr id="6" name="Rectangle 5">
            <a:extLst>
              <a:ext uri="{FF2B5EF4-FFF2-40B4-BE49-F238E27FC236}">
                <a16:creationId xmlns:a16="http://schemas.microsoft.com/office/drawing/2014/main" id="{32D94FCF-9BFA-4A29-A543-C5B50115751F}"/>
              </a:ext>
            </a:extLst>
          </p:cNvPr>
          <p:cNvSpPr/>
          <p:nvPr/>
        </p:nvSpPr>
        <p:spPr>
          <a:xfrm>
            <a:off x="0" y="3359741"/>
            <a:ext cx="12192000" cy="34982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E22D87C-FA05-4B77-9FF5-523F57462E90}"/>
              </a:ext>
            </a:extLst>
          </p:cNvPr>
          <p:cNvPicPr/>
          <p:nvPr/>
        </p:nvPicPr>
        <p:blipFill>
          <a:blip r:embed="rId2">
            <a:extLst>
              <a:ext uri="{28A0092B-C50C-407E-A947-70E740481C1C}">
                <a14:useLocalDpi xmlns:a14="http://schemas.microsoft.com/office/drawing/2010/main" val="0"/>
              </a:ext>
            </a:extLst>
          </a:blip>
          <a:srcRect/>
          <a:stretch/>
        </p:blipFill>
        <p:spPr bwMode="auto">
          <a:xfrm>
            <a:off x="6922859" y="1188638"/>
            <a:ext cx="4889956" cy="3697434"/>
          </a:xfrm>
          <a:prstGeom prst="rect">
            <a:avLst/>
          </a:prstGeom>
          <a:noFill/>
          <a:ln w="15875">
            <a:solidFill>
              <a:schemeClr val="tx1"/>
            </a:solidFill>
          </a:ln>
        </p:spPr>
      </p:pic>
      <p:sp>
        <p:nvSpPr>
          <p:cNvPr id="8" name="TextBox 7">
            <a:extLst>
              <a:ext uri="{FF2B5EF4-FFF2-40B4-BE49-F238E27FC236}">
                <a16:creationId xmlns:a16="http://schemas.microsoft.com/office/drawing/2014/main" id="{20ED0373-5810-496F-9334-37F814F4AD27}"/>
              </a:ext>
            </a:extLst>
          </p:cNvPr>
          <p:cNvSpPr txBox="1"/>
          <p:nvPr/>
        </p:nvSpPr>
        <p:spPr>
          <a:xfrm>
            <a:off x="210260" y="1213230"/>
            <a:ext cx="5695477" cy="1815882"/>
          </a:xfrm>
          <a:prstGeom prst="rect">
            <a:avLst/>
          </a:prstGeom>
          <a:noFill/>
          <a:ln>
            <a:noFill/>
          </a:ln>
        </p:spPr>
        <p:txBody>
          <a:bodyPr wrap="square" rtlCol="0">
            <a:spAutoFit/>
          </a:bodyPr>
          <a:lstStyle/>
          <a:p>
            <a:r>
              <a:rPr lang="en-US" sz="1400" dirty="0">
                <a:latin typeface="Arial" panose="020B0604020202020204" pitchFamily="34" charset="0"/>
                <a:ea typeface="Arial" panose="020B0604020202020204" pitchFamily="34" charset="0"/>
                <a:cs typeface="Arial" panose="020B0604020202020204" pitchFamily="34" charset="0"/>
              </a:rPr>
              <a:t>The SafetyNet system uses an RS485 network to communicate between modules.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SafetyNet System consists of:</a:t>
            </a: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An Operator Display serving as an RS485 serial communications master.</a:t>
            </a:r>
          </a:p>
          <a:p>
            <a:pPr marL="285750" indent="-285750">
              <a:buClr>
                <a:srgbClr val="ED1C24"/>
              </a:buClr>
              <a:buFont typeface="Arial" panose="020B0604020202020204" pitchFamily="34" charset="0"/>
              <a:buChar char="•"/>
            </a:pPr>
            <a:r>
              <a:rPr lang="en-US" sz="1400" dirty="0">
                <a:latin typeface="Arial" panose="020B0604020202020204" pitchFamily="34" charset="0"/>
                <a:cs typeface="Arial" panose="020B0604020202020204" pitchFamily="34" charset="0"/>
              </a:rPr>
              <a:t>One or more Detection/Releasing modules which serve as RS485 slaves.</a:t>
            </a:r>
          </a:p>
        </p:txBody>
      </p:sp>
      <p:sp>
        <p:nvSpPr>
          <p:cNvPr id="9" name="TextBox 8">
            <a:extLst>
              <a:ext uri="{FF2B5EF4-FFF2-40B4-BE49-F238E27FC236}">
                <a16:creationId xmlns:a16="http://schemas.microsoft.com/office/drawing/2014/main" id="{88F57934-C083-476B-8828-B0EC88FBFD17}"/>
              </a:ext>
            </a:extLst>
          </p:cNvPr>
          <p:cNvSpPr txBox="1"/>
          <p:nvPr/>
        </p:nvSpPr>
        <p:spPr>
          <a:xfrm>
            <a:off x="210259" y="3299925"/>
            <a:ext cx="5695477" cy="1815882"/>
          </a:xfrm>
          <a:prstGeom prst="rect">
            <a:avLst/>
          </a:prstGeom>
          <a:noFill/>
          <a:ln>
            <a:noFill/>
          </a:ln>
        </p:spPr>
        <p:txBody>
          <a:bodyPr wrap="square" rtlCol="0">
            <a:spAutoFit/>
          </a:bodyPr>
          <a:lstStyle/>
          <a:p>
            <a:r>
              <a:rPr lang="en-US" sz="1400" dirty="0">
                <a:latin typeface="Arial" panose="020B0604020202020204" pitchFamily="34" charset="0"/>
                <a:cs typeface="Arial" panose="020B0604020202020204" pitchFamily="34" charset="0"/>
              </a:rPr>
              <a:t>The duty of the CAN/J1939 Communications Module is to monitor communications on the SafetyNet network and converts the data into J1939 fault and alarm messages.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SafetyNet messages are then broadcast onto the vehicle’s CAN/J1939 network from Source Address 93 using proprietary SPN’s in the DM1 format.  Transmitted messages may be translated in plain English via telematics provider. </a:t>
            </a:r>
          </a:p>
        </p:txBody>
      </p:sp>
      <p:pic>
        <p:nvPicPr>
          <p:cNvPr id="10" name="Picture 9">
            <a:extLst>
              <a:ext uri="{FF2B5EF4-FFF2-40B4-BE49-F238E27FC236}">
                <a16:creationId xmlns:a16="http://schemas.microsoft.com/office/drawing/2014/main" id="{F239D395-347F-474A-A895-5760244D054A}"/>
              </a:ext>
            </a:extLst>
          </p:cNvPr>
          <p:cNvPicPr>
            <a:picLocks noChangeAspect="1"/>
          </p:cNvPicPr>
          <p:nvPr/>
        </p:nvPicPr>
        <p:blipFill>
          <a:blip r:embed="rId3"/>
          <a:stretch>
            <a:fillRect/>
          </a:stretch>
        </p:blipFill>
        <p:spPr>
          <a:xfrm>
            <a:off x="228836" y="5509895"/>
            <a:ext cx="5676900" cy="609600"/>
          </a:xfrm>
          <a:prstGeom prst="rect">
            <a:avLst/>
          </a:prstGeom>
        </p:spPr>
      </p:pic>
      <p:sp>
        <p:nvSpPr>
          <p:cNvPr id="11" name="TextBox 10">
            <a:extLst>
              <a:ext uri="{FF2B5EF4-FFF2-40B4-BE49-F238E27FC236}">
                <a16:creationId xmlns:a16="http://schemas.microsoft.com/office/drawing/2014/main" id="{F7D9DB74-2D00-4C6B-B177-494DA585A8E5}"/>
              </a:ext>
            </a:extLst>
          </p:cNvPr>
          <p:cNvSpPr txBox="1"/>
          <p:nvPr/>
        </p:nvSpPr>
        <p:spPr>
          <a:xfrm>
            <a:off x="891236" y="6119495"/>
            <a:ext cx="5695477" cy="276999"/>
          </a:xfrm>
          <a:prstGeom prst="rect">
            <a:avLst/>
          </a:prstGeom>
          <a:noFill/>
          <a:ln>
            <a:noFill/>
          </a:ln>
        </p:spPr>
        <p:txBody>
          <a:bodyPr wrap="square" rtlCol="0">
            <a:spAutoFit/>
          </a:bodyPr>
          <a:lstStyle/>
          <a:p>
            <a:r>
              <a:rPr lang="en-US" sz="1200" i="1" dirty="0">
                <a:latin typeface="Arial" panose="020B0604020202020204" pitchFamily="34" charset="0"/>
                <a:cs typeface="Arial" panose="020B0604020202020204" pitchFamily="34" charset="0"/>
              </a:rPr>
              <a:t>Example of translated messages via telematics provider: </a:t>
            </a:r>
          </a:p>
        </p:txBody>
      </p:sp>
      <p:sp>
        <p:nvSpPr>
          <p:cNvPr id="12" name="Rectangle 11">
            <a:extLst>
              <a:ext uri="{FF2B5EF4-FFF2-40B4-BE49-F238E27FC236}">
                <a16:creationId xmlns:a16="http://schemas.microsoft.com/office/drawing/2014/main" id="{9216EF8A-7B70-4D32-9016-8974FD81CC24}"/>
              </a:ext>
            </a:extLst>
          </p:cNvPr>
          <p:cNvSpPr/>
          <p:nvPr/>
        </p:nvSpPr>
        <p:spPr>
          <a:xfrm>
            <a:off x="197323" y="836213"/>
            <a:ext cx="5984639"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Communication Between Entities</a:t>
            </a:r>
          </a:p>
        </p:txBody>
      </p:sp>
      <p:sp>
        <p:nvSpPr>
          <p:cNvPr id="14" name="Rectangle 13">
            <a:extLst>
              <a:ext uri="{FF2B5EF4-FFF2-40B4-BE49-F238E27FC236}">
                <a16:creationId xmlns:a16="http://schemas.microsoft.com/office/drawing/2014/main" id="{7660319A-705B-4621-B2F3-B91332FF6AF9}"/>
              </a:ext>
            </a:extLst>
          </p:cNvPr>
          <p:cNvSpPr/>
          <p:nvPr/>
        </p:nvSpPr>
        <p:spPr>
          <a:xfrm>
            <a:off x="7486623" y="4949655"/>
            <a:ext cx="3998210"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Generic SafetyNet System Showing CAN/J1939 Module</a:t>
            </a:r>
          </a:p>
        </p:txBody>
      </p:sp>
      <p:sp>
        <p:nvSpPr>
          <p:cNvPr id="41" name="TextBox 40">
            <a:extLst>
              <a:ext uri="{FF2B5EF4-FFF2-40B4-BE49-F238E27FC236}">
                <a16:creationId xmlns:a16="http://schemas.microsoft.com/office/drawing/2014/main" id="{FA048C1E-E4DC-4FF1-B9BA-301B3A716202}"/>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57" name="Picture 56">
            <a:extLst>
              <a:ext uri="{FF2B5EF4-FFF2-40B4-BE49-F238E27FC236}">
                <a16:creationId xmlns:a16="http://schemas.microsoft.com/office/drawing/2014/main" id="{1EA6AB91-10A7-4FB3-B6DC-423A5F79F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5" name="Picture 14" descr="A picture containing black, computer, meter, clock&#10;&#10;Description automatically generated">
            <a:extLst>
              <a:ext uri="{FF2B5EF4-FFF2-40B4-BE49-F238E27FC236}">
                <a16:creationId xmlns:a16="http://schemas.microsoft.com/office/drawing/2014/main" id="{976FF6B1-D458-47F0-B2FF-6ACC18DB7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175659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ck, computer, meter, clock&#10;&#10;Description automatically generated">
            <a:extLst>
              <a:ext uri="{FF2B5EF4-FFF2-40B4-BE49-F238E27FC236}">
                <a16:creationId xmlns:a16="http://schemas.microsoft.com/office/drawing/2014/main" id="{719553CF-EAD3-482F-BCE9-2E014A302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248" y="2140143"/>
            <a:ext cx="3932175" cy="2260155"/>
          </a:xfrm>
          <a:prstGeom prst="rect">
            <a:avLst/>
          </a:prstGeom>
        </p:spPr>
      </p:pic>
      <p:sp>
        <p:nvSpPr>
          <p:cNvPr id="4" name="Rectangle 3">
            <a:extLst>
              <a:ext uri="{FF2B5EF4-FFF2-40B4-BE49-F238E27FC236}">
                <a16:creationId xmlns:a16="http://schemas.microsoft.com/office/drawing/2014/main" id="{903831E2-600F-4CD5-9868-90F6FE316533}"/>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E4C5C9A-6092-4588-A617-3555297C28C2}"/>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CAN Module Connections</a:t>
            </a:r>
          </a:p>
        </p:txBody>
      </p:sp>
      <p:cxnSp>
        <p:nvCxnSpPr>
          <p:cNvPr id="8" name="Straight Arrow Connector 7">
            <a:extLst>
              <a:ext uri="{FF2B5EF4-FFF2-40B4-BE49-F238E27FC236}">
                <a16:creationId xmlns:a16="http://schemas.microsoft.com/office/drawing/2014/main" id="{ACF12EAF-27D4-4175-A0A7-A588EBC1EB18}"/>
              </a:ext>
            </a:extLst>
          </p:cNvPr>
          <p:cNvCxnSpPr>
            <a:cxnSpLocks/>
          </p:cNvCxnSpPr>
          <p:nvPr/>
        </p:nvCxnSpPr>
        <p:spPr>
          <a:xfrm flipH="1">
            <a:off x="7254639" y="3248024"/>
            <a:ext cx="1409700" cy="0"/>
          </a:xfrm>
          <a:prstGeom prst="straightConnector1">
            <a:avLst/>
          </a:prstGeom>
          <a:ln w="28575">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85E70AA9-49C5-4B26-B8B7-EB19F4CA01C3}"/>
              </a:ext>
            </a:extLst>
          </p:cNvPr>
          <p:cNvSpPr/>
          <p:nvPr/>
        </p:nvSpPr>
        <p:spPr>
          <a:xfrm>
            <a:off x="8700183" y="2835260"/>
            <a:ext cx="1765300" cy="86995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SafetyNet Network Connection</a:t>
            </a:r>
          </a:p>
        </p:txBody>
      </p:sp>
      <p:cxnSp>
        <p:nvCxnSpPr>
          <p:cNvPr id="18" name="Straight Arrow Connector 17">
            <a:extLst>
              <a:ext uri="{FF2B5EF4-FFF2-40B4-BE49-F238E27FC236}">
                <a16:creationId xmlns:a16="http://schemas.microsoft.com/office/drawing/2014/main" id="{679BD566-E544-43C2-8214-DBB0B12F0235}"/>
              </a:ext>
            </a:extLst>
          </p:cNvPr>
          <p:cNvCxnSpPr>
            <a:cxnSpLocks/>
          </p:cNvCxnSpPr>
          <p:nvPr/>
        </p:nvCxnSpPr>
        <p:spPr>
          <a:xfrm flipV="1">
            <a:off x="6162367" y="4073936"/>
            <a:ext cx="0" cy="77428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707EF2D-921A-43E2-8851-E581BE1BF7E9}"/>
              </a:ext>
            </a:extLst>
          </p:cNvPr>
          <p:cNvSpPr/>
          <p:nvPr/>
        </p:nvSpPr>
        <p:spPr>
          <a:xfrm>
            <a:off x="5279717" y="4848225"/>
            <a:ext cx="1765300" cy="86995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CAN/J1939 Network Connection</a:t>
            </a:r>
          </a:p>
        </p:txBody>
      </p:sp>
      <p:cxnSp>
        <p:nvCxnSpPr>
          <p:cNvPr id="21" name="Straight Arrow Connector 20">
            <a:extLst>
              <a:ext uri="{FF2B5EF4-FFF2-40B4-BE49-F238E27FC236}">
                <a16:creationId xmlns:a16="http://schemas.microsoft.com/office/drawing/2014/main" id="{E00A130C-A384-4258-ABD0-6F7EA2AD9EEA}"/>
              </a:ext>
            </a:extLst>
          </p:cNvPr>
          <p:cNvCxnSpPr>
            <a:cxnSpLocks/>
          </p:cNvCxnSpPr>
          <p:nvPr/>
        </p:nvCxnSpPr>
        <p:spPr>
          <a:xfrm>
            <a:off x="3480954" y="3270237"/>
            <a:ext cx="1524000" cy="0"/>
          </a:xfrm>
          <a:prstGeom prst="straightConnector1">
            <a:avLst/>
          </a:prstGeom>
          <a:ln w="28575">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7FDE28DA-74BE-4F6F-A4A2-D33418876EFC}"/>
              </a:ext>
            </a:extLst>
          </p:cNvPr>
          <p:cNvSpPr/>
          <p:nvPr/>
        </p:nvSpPr>
        <p:spPr>
          <a:xfrm>
            <a:off x="1679810" y="2835260"/>
            <a:ext cx="1765300" cy="86995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SafetyNet Network Connection</a:t>
            </a:r>
          </a:p>
        </p:txBody>
      </p:sp>
      <p:sp>
        <p:nvSpPr>
          <p:cNvPr id="24" name="Rectangle 23">
            <a:extLst>
              <a:ext uri="{FF2B5EF4-FFF2-40B4-BE49-F238E27FC236}">
                <a16:creationId xmlns:a16="http://schemas.microsoft.com/office/drawing/2014/main" id="{3F096E9F-61AE-43FD-93F0-AE23CDD40494}"/>
              </a:ext>
            </a:extLst>
          </p:cNvPr>
          <p:cNvSpPr/>
          <p:nvPr/>
        </p:nvSpPr>
        <p:spPr>
          <a:xfrm>
            <a:off x="5259684" y="1863144"/>
            <a:ext cx="1805302"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Part no. 26429 &amp; 27203</a:t>
            </a:r>
          </a:p>
        </p:txBody>
      </p:sp>
      <p:sp>
        <p:nvSpPr>
          <p:cNvPr id="36" name="TextBox 35">
            <a:extLst>
              <a:ext uri="{FF2B5EF4-FFF2-40B4-BE49-F238E27FC236}">
                <a16:creationId xmlns:a16="http://schemas.microsoft.com/office/drawing/2014/main" id="{7EE553CC-6BBE-4934-B978-B37DD6605604}"/>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6486C4DA-108C-4EB2-9BEB-06494893B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7" name="Picture 16" descr="A picture containing black, computer, meter, clock&#10;&#10;Description automatically generated">
            <a:extLst>
              <a:ext uri="{FF2B5EF4-FFF2-40B4-BE49-F238E27FC236}">
                <a16:creationId xmlns:a16="http://schemas.microsoft.com/office/drawing/2014/main" id="{6DE466F8-3BF0-4D41-948E-4AEF81D23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422735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70DFFA-B98A-4CA8-A017-FBE064D1FDC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88707D-211B-4810-92E2-7AA6093737DD}"/>
              </a:ext>
            </a:extLst>
          </p:cNvPr>
          <p:cNvSpPr txBox="1"/>
          <p:nvPr/>
        </p:nvSpPr>
        <p:spPr>
          <a:xfrm>
            <a:off x="197323" y="185550"/>
            <a:ext cx="4835399"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Application &amp; Features</a:t>
            </a:r>
          </a:p>
        </p:txBody>
      </p:sp>
      <p:sp>
        <p:nvSpPr>
          <p:cNvPr id="16" name="Rectangle 15">
            <a:extLst>
              <a:ext uri="{FF2B5EF4-FFF2-40B4-BE49-F238E27FC236}">
                <a16:creationId xmlns:a16="http://schemas.microsoft.com/office/drawing/2014/main" id="{D5515B20-E83F-4C86-8537-4815E235A9B9}"/>
              </a:ext>
            </a:extLst>
          </p:cNvPr>
          <p:cNvSpPr/>
          <p:nvPr/>
        </p:nvSpPr>
        <p:spPr>
          <a:xfrm>
            <a:off x="3103680" y="1095706"/>
            <a:ext cx="5984639" cy="352425"/>
          </a:xfrm>
          <a:prstGeom prst="rect">
            <a:avLst/>
          </a:prstGeom>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Applications</a:t>
            </a:r>
          </a:p>
        </p:txBody>
      </p:sp>
      <p:sp>
        <p:nvSpPr>
          <p:cNvPr id="31" name="Rectangle 30">
            <a:extLst>
              <a:ext uri="{FF2B5EF4-FFF2-40B4-BE49-F238E27FC236}">
                <a16:creationId xmlns:a16="http://schemas.microsoft.com/office/drawing/2014/main" id="{67735102-3921-480F-B91A-F4F16788E0A4}"/>
              </a:ext>
            </a:extLst>
          </p:cNvPr>
          <p:cNvSpPr/>
          <p:nvPr/>
        </p:nvSpPr>
        <p:spPr>
          <a:xfrm>
            <a:off x="3096116" y="3537147"/>
            <a:ext cx="5984639" cy="352425"/>
          </a:xfrm>
          <a:prstGeom prst="rect">
            <a:avLst/>
          </a:prstGeom>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Features</a:t>
            </a:r>
          </a:p>
        </p:txBody>
      </p:sp>
      <p:sp>
        <p:nvSpPr>
          <p:cNvPr id="8" name="TextBox 7">
            <a:extLst>
              <a:ext uri="{FF2B5EF4-FFF2-40B4-BE49-F238E27FC236}">
                <a16:creationId xmlns:a16="http://schemas.microsoft.com/office/drawing/2014/main" id="{1BA2E4B1-F3CB-44AD-B4BC-DCDD35925F0C}"/>
              </a:ext>
            </a:extLst>
          </p:cNvPr>
          <p:cNvSpPr txBox="1"/>
          <p:nvPr/>
        </p:nvSpPr>
        <p:spPr>
          <a:xfrm>
            <a:off x="2134324" y="4226764"/>
            <a:ext cx="3736779"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Interfaces with all version SafetyNet systems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Provides SafetyNet diagnostic messages to vehicle J1939 network</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May be used for system maintenance and safety system diagnostic review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RoHS, Reach &amp; WEEE compliant construction</a:t>
            </a:r>
          </a:p>
          <a:p>
            <a:endParaRPr lang="en-US" sz="14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2ECEC31-AA97-4AF1-B81B-78DB85DAA608}"/>
              </a:ext>
            </a:extLst>
          </p:cNvPr>
          <p:cNvSpPr txBox="1"/>
          <p:nvPr/>
        </p:nvSpPr>
        <p:spPr>
          <a:xfrm>
            <a:off x="6661186" y="4134679"/>
            <a:ext cx="4174073" cy="2677656"/>
          </a:xfrm>
          <a:prstGeom prst="rect">
            <a:avLst/>
          </a:prstGeom>
          <a:noFill/>
        </p:spPr>
        <p:txBody>
          <a:bodyPr wrap="square" rtlCol="0">
            <a:spAutoFit/>
          </a:bodyPr>
          <a:lstStyle/>
          <a:p>
            <a:pPr lvl="0"/>
            <a:r>
              <a:rPr lang="en-US" sz="1400" dirty="0">
                <a:latin typeface="Arial" panose="020B0604020202020204" pitchFamily="34" charset="0"/>
                <a:cs typeface="Arial" panose="020B0604020202020204" pitchFamily="34" charset="0"/>
              </a:rPr>
              <a:t>Two separate part numbers for 250k and 500k baud rate vehicle CAN networks</a:t>
            </a:r>
          </a:p>
          <a:p>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Connects to vehicle J1939 network and allows for simplified diagnostics and maintenance</a:t>
            </a:r>
          </a:p>
          <a:p>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Provides SafetyNet diagnostic messages which may be included with all other telematics reports</a:t>
            </a:r>
          </a:p>
          <a:p>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Translates and transmits SafetyNet proprietary messages to the J1939 network </a:t>
            </a:r>
          </a:p>
          <a:p>
            <a:endParaRPr lang="en-US" sz="1400" dirty="0">
              <a:latin typeface="Arial" panose="020B0604020202020204" pitchFamily="34" charset="0"/>
              <a:cs typeface="Arial" panose="020B0604020202020204" pitchFamily="34" charset="0"/>
            </a:endParaRPr>
          </a:p>
        </p:txBody>
      </p:sp>
      <p:pic>
        <p:nvPicPr>
          <p:cNvPr id="33" name="Graphic 32" descr="Arrow Slight curve">
            <a:extLst>
              <a:ext uri="{FF2B5EF4-FFF2-40B4-BE49-F238E27FC236}">
                <a16:creationId xmlns:a16="http://schemas.microsoft.com/office/drawing/2014/main" id="{169027BA-78F6-479E-BED3-4B73020553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1535" y="4157505"/>
            <a:ext cx="352789" cy="378628"/>
          </a:xfrm>
          <a:prstGeom prst="rect">
            <a:avLst/>
          </a:prstGeom>
        </p:spPr>
      </p:pic>
      <p:pic>
        <p:nvPicPr>
          <p:cNvPr id="34" name="Graphic 33" descr="Arrow Slight curve">
            <a:extLst>
              <a:ext uri="{FF2B5EF4-FFF2-40B4-BE49-F238E27FC236}">
                <a16:creationId xmlns:a16="http://schemas.microsoft.com/office/drawing/2014/main" id="{2F696A1B-1162-4EF2-A447-18A923EDAD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1535" y="4699870"/>
            <a:ext cx="352789" cy="378628"/>
          </a:xfrm>
          <a:prstGeom prst="rect">
            <a:avLst/>
          </a:prstGeom>
        </p:spPr>
      </p:pic>
      <p:pic>
        <p:nvPicPr>
          <p:cNvPr id="35" name="Graphic 34" descr="Arrow Slight curve">
            <a:extLst>
              <a:ext uri="{FF2B5EF4-FFF2-40B4-BE49-F238E27FC236}">
                <a16:creationId xmlns:a16="http://schemas.microsoft.com/office/drawing/2014/main" id="{51FE60CA-3B9B-416D-9C15-6CAB1CE513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1534" y="5341667"/>
            <a:ext cx="352789" cy="378628"/>
          </a:xfrm>
          <a:prstGeom prst="rect">
            <a:avLst/>
          </a:prstGeom>
        </p:spPr>
      </p:pic>
      <p:pic>
        <p:nvPicPr>
          <p:cNvPr id="36" name="Graphic 35" descr="Arrow Slight curve">
            <a:extLst>
              <a:ext uri="{FF2B5EF4-FFF2-40B4-BE49-F238E27FC236}">
                <a16:creationId xmlns:a16="http://schemas.microsoft.com/office/drawing/2014/main" id="{62EA64AC-1918-4DD8-9B26-61979D81CE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1533" y="5907600"/>
            <a:ext cx="352789" cy="378628"/>
          </a:xfrm>
          <a:prstGeom prst="rect">
            <a:avLst/>
          </a:prstGeom>
        </p:spPr>
      </p:pic>
      <p:pic>
        <p:nvPicPr>
          <p:cNvPr id="37" name="Graphic 36" descr="Arrow Slight curve">
            <a:extLst>
              <a:ext uri="{FF2B5EF4-FFF2-40B4-BE49-F238E27FC236}">
                <a16:creationId xmlns:a16="http://schemas.microsoft.com/office/drawing/2014/main" id="{4710643E-6B58-416C-B5AF-4BDC3C3534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8397" y="4226764"/>
            <a:ext cx="352789" cy="378628"/>
          </a:xfrm>
          <a:prstGeom prst="rect">
            <a:avLst/>
          </a:prstGeom>
        </p:spPr>
      </p:pic>
      <p:pic>
        <p:nvPicPr>
          <p:cNvPr id="38" name="Graphic 37" descr="Arrow Slight curve">
            <a:extLst>
              <a:ext uri="{FF2B5EF4-FFF2-40B4-BE49-F238E27FC236}">
                <a16:creationId xmlns:a16="http://schemas.microsoft.com/office/drawing/2014/main" id="{51D4001D-57C7-4A36-808A-5DA8E7E3EE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8397" y="4864563"/>
            <a:ext cx="352789" cy="378628"/>
          </a:xfrm>
          <a:prstGeom prst="rect">
            <a:avLst/>
          </a:prstGeom>
        </p:spPr>
      </p:pic>
      <p:pic>
        <p:nvPicPr>
          <p:cNvPr id="39" name="Graphic 38" descr="Arrow Slight curve">
            <a:extLst>
              <a:ext uri="{FF2B5EF4-FFF2-40B4-BE49-F238E27FC236}">
                <a16:creationId xmlns:a16="http://schemas.microsoft.com/office/drawing/2014/main" id="{80CC9737-1902-407D-BAE7-A3FA251692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8397" y="5499388"/>
            <a:ext cx="352789" cy="378628"/>
          </a:xfrm>
          <a:prstGeom prst="rect">
            <a:avLst/>
          </a:prstGeom>
        </p:spPr>
      </p:pic>
      <p:pic>
        <p:nvPicPr>
          <p:cNvPr id="40" name="Graphic 39" descr="Arrow Slight curve">
            <a:extLst>
              <a:ext uri="{FF2B5EF4-FFF2-40B4-BE49-F238E27FC236}">
                <a16:creationId xmlns:a16="http://schemas.microsoft.com/office/drawing/2014/main" id="{25889C05-DF3F-497B-9F85-971E7FDCA6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8397" y="6134213"/>
            <a:ext cx="352789" cy="378628"/>
          </a:xfrm>
          <a:prstGeom prst="rect">
            <a:avLst/>
          </a:prstGeom>
        </p:spPr>
      </p:pic>
      <p:graphicFrame>
        <p:nvGraphicFramePr>
          <p:cNvPr id="55" name="Table 55">
            <a:extLst>
              <a:ext uri="{FF2B5EF4-FFF2-40B4-BE49-F238E27FC236}">
                <a16:creationId xmlns:a16="http://schemas.microsoft.com/office/drawing/2014/main" id="{5E61C64B-9B6A-48DD-A3CC-DB716F3D1BBB}"/>
              </a:ext>
            </a:extLst>
          </p:cNvPr>
          <p:cNvGraphicFramePr>
            <a:graphicFrameLocks noGrp="1"/>
          </p:cNvGraphicFramePr>
          <p:nvPr>
            <p:extLst>
              <p:ext uri="{D42A27DB-BD31-4B8C-83A1-F6EECF244321}">
                <p14:modId xmlns:p14="http://schemas.microsoft.com/office/powerpoint/2010/main" val="659864178"/>
              </p:ext>
            </p:extLst>
          </p:nvPr>
        </p:nvGraphicFramePr>
        <p:xfrm>
          <a:off x="2032000" y="1669080"/>
          <a:ext cx="8128000" cy="1441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34265650"/>
                    </a:ext>
                  </a:extLst>
                </a:gridCol>
                <a:gridCol w="1625600">
                  <a:extLst>
                    <a:ext uri="{9D8B030D-6E8A-4147-A177-3AD203B41FA5}">
                      <a16:colId xmlns:a16="http://schemas.microsoft.com/office/drawing/2014/main" val="1385735229"/>
                    </a:ext>
                  </a:extLst>
                </a:gridCol>
                <a:gridCol w="1625600">
                  <a:extLst>
                    <a:ext uri="{9D8B030D-6E8A-4147-A177-3AD203B41FA5}">
                      <a16:colId xmlns:a16="http://schemas.microsoft.com/office/drawing/2014/main" val="3787359229"/>
                    </a:ext>
                  </a:extLst>
                </a:gridCol>
                <a:gridCol w="1625600">
                  <a:extLst>
                    <a:ext uri="{9D8B030D-6E8A-4147-A177-3AD203B41FA5}">
                      <a16:colId xmlns:a16="http://schemas.microsoft.com/office/drawing/2014/main" val="1680365918"/>
                    </a:ext>
                  </a:extLst>
                </a:gridCol>
                <a:gridCol w="1625600">
                  <a:extLst>
                    <a:ext uri="{9D8B030D-6E8A-4147-A177-3AD203B41FA5}">
                      <a16:colId xmlns:a16="http://schemas.microsoft.com/office/drawing/2014/main" val="385991106"/>
                    </a:ext>
                  </a:extLst>
                </a:gridCol>
              </a:tblGrid>
              <a:tr h="408957">
                <a:tc>
                  <a:txBody>
                    <a:bodyPr/>
                    <a:lstStyle/>
                    <a:p>
                      <a:pPr algn="ctr"/>
                      <a:r>
                        <a:rPr lang="en-US" sz="1400" b="1" kern="1200" dirty="0">
                          <a:solidFill>
                            <a:schemeClr val="lt1"/>
                          </a:solidFill>
                          <a:effectLst/>
                          <a:latin typeface="Arial" panose="020B0604020202020204" pitchFamily="34" charset="0"/>
                          <a:ea typeface="+mn-ea"/>
                          <a:cs typeface="Arial" panose="020B0604020202020204" pitchFamily="34" charset="0"/>
                        </a:rPr>
                        <a:t>Transit</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b="1" kern="1200" dirty="0">
                          <a:solidFill>
                            <a:schemeClr val="lt1"/>
                          </a:solidFill>
                          <a:effectLst/>
                          <a:latin typeface="Arial" panose="020B0604020202020204" pitchFamily="34" charset="0"/>
                          <a:ea typeface="+mn-ea"/>
                          <a:cs typeface="Arial" panose="020B0604020202020204" pitchFamily="34" charset="0"/>
                        </a:rPr>
                        <a:t>Transit</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b="1" kern="1200" dirty="0">
                          <a:solidFill>
                            <a:schemeClr val="lt1"/>
                          </a:solidFill>
                          <a:effectLst/>
                          <a:latin typeface="Arial" panose="020B0604020202020204" pitchFamily="34" charset="0"/>
                          <a:ea typeface="+mn-ea"/>
                          <a:cs typeface="Arial" panose="020B0604020202020204" pitchFamily="34" charset="0"/>
                        </a:rPr>
                        <a:t>Mining</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b="1" kern="1200" dirty="0">
                          <a:solidFill>
                            <a:schemeClr val="lt1"/>
                          </a:solidFill>
                          <a:effectLst/>
                          <a:latin typeface="Arial" panose="020B0604020202020204" pitchFamily="34" charset="0"/>
                          <a:ea typeface="+mn-ea"/>
                          <a:cs typeface="Arial" panose="020B0604020202020204" pitchFamily="34" charset="0"/>
                        </a:rPr>
                        <a:t>Forestry</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b="1" kern="1200" dirty="0">
                          <a:solidFill>
                            <a:schemeClr val="lt1"/>
                          </a:solidFill>
                          <a:effectLst/>
                          <a:latin typeface="Arial" panose="020B0604020202020204" pitchFamily="34" charset="0"/>
                          <a:ea typeface="+mn-ea"/>
                          <a:cs typeface="Arial" panose="020B0604020202020204" pitchFamily="34" charset="0"/>
                        </a:rPr>
                        <a:t>Waste</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5261638"/>
                  </a:ext>
                </a:extLst>
              </a:tr>
              <a:tr h="1032203">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Buses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the Road Coaches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Light Rails</a:t>
                      </a:r>
                    </a:p>
                  </a:txBody>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the Road Trucks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Ore Haul Trucks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Excavators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Feller </a:t>
                      </a:r>
                      <a:r>
                        <a:rPr lang="en-US" sz="1400" dirty="0" err="1">
                          <a:latin typeface="Arial" panose="020B0604020202020204" pitchFamily="34" charset="0"/>
                          <a:cs typeface="Arial" panose="020B0604020202020204" pitchFamily="34" charset="0"/>
                        </a:rPr>
                        <a:t>Bunchers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Skidders</a:t>
                      </a:r>
                    </a:p>
                  </a:txBody>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Large Compactors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Waste Vehicles</a:t>
                      </a:r>
                    </a:p>
                  </a:txBody>
                  <a:tcPr/>
                </a:tc>
                <a:extLst>
                  <a:ext uri="{0D108BD9-81ED-4DB2-BD59-A6C34878D82A}">
                    <a16:rowId xmlns:a16="http://schemas.microsoft.com/office/drawing/2014/main" val="2465773227"/>
                  </a:ext>
                </a:extLst>
              </a:tr>
            </a:tbl>
          </a:graphicData>
        </a:graphic>
      </p:graphicFrame>
      <p:sp>
        <p:nvSpPr>
          <p:cNvPr id="66" name="TextBox 65">
            <a:extLst>
              <a:ext uri="{FF2B5EF4-FFF2-40B4-BE49-F238E27FC236}">
                <a16:creationId xmlns:a16="http://schemas.microsoft.com/office/drawing/2014/main" id="{34A4C414-5890-48C9-92C8-06D68545E58A}"/>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72" name="Picture 71">
            <a:extLst>
              <a:ext uri="{FF2B5EF4-FFF2-40B4-BE49-F238E27FC236}">
                <a16:creationId xmlns:a16="http://schemas.microsoft.com/office/drawing/2014/main" id="{C56F8927-7E67-408B-9D5E-834E124C3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20" name="Picture 19" descr="A picture containing black, computer, meter, clock&#10;&#10;Description automatically generated">
            <a:extLst>
              <a:ext uri="{FF2B5EF4-FFF2-40B4-BE49-F238E27FC236}">
                <a16:creationId xmlns:a16="http://schemas.microsoft.com/office/drawing/2014/main" id="{7F22B3B1-A73E-4C77-97B2-E5A37B4C7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177774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Principle of Operation 1/2</a:t>
            </a:r>
          </a:p>
        </p:txBody>
      </p:sp>
      <p:sp>
        <p:nvSpPr>
          <p:cNvPr id="9" name="Rectangle 8">
            <a:extLst>
              <a:ext uri="{FF2B5EF4-FFF2-40B4-BE49-F238E27FC236}">
                <a16:creationId xmlns:a16="http://schemas.microsoft.com/office/drawing/2014/main" id="{B1992845-1856-4DE2-96BF-7C4F66F54FE7}"/>
              </a:ext>
            </a:extLst>
          </p:cNvPr>
          <p:cNvSpPr/>
          <p:nvPr/>
        </p:nvSpPr>
        <p:spPr>
          <a:xfrm>
            <a:off x="2013688" y="943540"/>
            <a:ext cx="8164624"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 Up &amp; Initial Start Up</a:t>
            </a:r>
          </a:p>
        </p:txBody>
      </p:sp>
      <p:sp>
        <p:nvSpPr>
          <p:cNvPr id="12" name="TextBox 11">
            <a:extLst>
              <a:ext uri="{FF2B5EF4-FFF2-40B4-BE49-F238E27FC236}">
                <a16:creationId xmlns:a16="http://schemas.microsoft.com/office/drawing/2014/main" id="{275146C0-BCB0-4A2A-B2F3-BB3B34218D05}"/>
              </a:ext>
            </a:extLst>
          </p:cNvPr>
          <p:cNvSpPr txBox="1"/>
          <p:nvPr/>
        </p:nvSpPr>
        <p:spPr>
          <a:xfrm>
            <a:off x="2013688" y="1365223"/>
            <a:ext cx="8164624" cy="738664"/>
          </a:xfrm>
          <a:prstGeom prst="rect">
            <a:avLst/>
          </a:prstGeom>
          <a:noFill/>
          <a:ln>
            <a:noFill/>
          </a:ln>
        </p:spPr>
        <p:txBody>
          <a:bodyPr wrap="square" rtlCol="0">
            <a:spAutoFit/>
          </a:bodyPr>
          <a:lstStyle/>
          <a:p>
            <a:pPr algn="ctr"/>
            <a:r>
              <a:rPr lang="en-US" sz="1400" dirty="0">
                <a:latin typeface="Arial" panose="020B0604020202020204" pitchFamily="34" charset="0"/>
                <a:cs typeface="Arial" panose="020B0604020202020204" pitchFamily="34" charset="0"/>
              </a:rPr>
              <a:t>On power-up, the SafetyNet system will restart and reset several times.  At initial start-up, SafetyNet identifies the types and counts the number of SafetyNet Modules on the network.  The Operator Display compares this result with stored configuration data.</a:t>
            </a:r>
          </a:p>
        </p:txBody>
      </p:sp>
      <p:sp>
        <p:nvSpPr>
          <p:cNvPr id="14" name="Rectangle 13">
            <a:extLst>
              <a:ext uri="{FF2B5EF4-FFF2-40B4-BE49-F238E27FC236}">
                <a16:creationId xmlns:a16="http://schemas.microsoft.com/office/drawing/2014/main" id="{4528EAE9-ED17-4F34-9702-BF2425C919E6}"/>
              </a:ext>
            </a:extLst>
          </p:cNvPr>
          <p:cNvSpPr/>
          <p:nvPr/>
        </p:nvSpPr>
        <p:spPr>
          <a:xfrm>
            <a:off x="2013688" y="2202862"/>
            <a:ext cx="8164624"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SafetyNet &amp; Module Configuration Process During Power Up </a:t>
            </a:r>
          </a:p>
        </p:txBody>
      </p:sp>
      <p:sp>
        <p:nvSpPr>
          <p:cNvPr id="19" name="TextBox 18">
            <a:extLst>
              <a:ext uri="{FF2B5EF4-FFF2-40B4-BE49-F238E27FC236}">
                <a16:creationId xmlns:a16="http://schemas.microsoft.com/office/drawing/2014/main" id="{6D00EFC4-8757-421D-BFBD-2E4CA0633302}"/>
              </a:ext>
            </a:extLst>
          </p:cNvPr>
          <p:cNvSpPr txBox="1"/>
          <p:nvPr/>
        </p:nvSpPr>
        <p:spPr>
          <a:xfrm>
            <a:off x="2013688" y="2654262"/>
            <a:ext cx="8164624" cy="1815882"/>
          </a:xfrm>
          <a:prstGeom prst="rect">
            <a:avLst/>
          </a:prstGeom>
          <a:noFill/>
          <a:ln>
            <a:noFill/>
          </a:ln>
        </p:spPr>
        <p:txBody>
          <a:bodyPr wrap="square" rtlCol="0">
            <a:spAutoFit/>
          </a:bodyPr>
          <a:lstStyle/>
          <a:p>
            <a:pPr algn="ctr"/>
            <a:r>
              <a:rPr lang="en-US" sz="1400" dirty="0">
                <a:latin typeface="Arial" panose="020B0604020202020204" pitchFamily="34" charset="0"/>
                <a:cs typeface="Arial" panose="020B0604020202020204" pitchFamily="34" charset="0"/>
              </a:rPr>
              <a:t>If the SafetyNet system stored configuration matches the identification routine, SafetyNet begins a continuous polling of the modules.  During power-up, the J1939 Communications Module requests a copy of the configuration data from the Operator Display for purposes of detecting any variations in sensor/detector data indicating abnormal operation. This causes the SafetyNet System to reset and repeat the module identification process.  Following this reset, the J1939 Communications Module begins monitoring normal communications between the Operator Display and attached Modules.  If SafetyNet detects and transmits a Fire or Fault message, the CAN module begins broadcasting the condition as J1939 DM1 message.</a:t>
            </a:r>
          </a:p>
        </p:txBody>
      </p:sp>
      <p:sp>
        <p:nvSpPr>
          <p:cNvPr id="20" name="Rectangle 19">
            <a:extLst>
              <a:ext uri="{FF2B5EF4-FFF2-40B4-BE49-F238E27FC236}">
                <a16:creationId xmlns:a16="http://schemas.microsoft.com/office/drawing/2014/main" id="{EE1E6783-FD2F-4B50-B5D5-A86011614025}"/>
              </a:ext>
            </a:extLst>
          </p:cNvPr>
          <p:cNvSpPr/>
          <p:nvPr/>
        </p:nvSpPr>
        <p:spPr>
          <a:xfrm>
            <a:off x="2013688" y="4569119"/>
            <a:ext cx="8164624"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 &amp; Date Request Proceeding Power Up Routine</a:t>
            </a:r>
          </a:p>
        </p:txBody>
      </p:sp>
      <p:sp>
        <p:nvSpPr>
          <p:cNvPr id="21" name="TextBox 20">
            <a:extLst>
              <a:ext uri="{FF2B5EF4-FFF2-40B4-BE49-F238E27FC236}">
                <a16:creationId xmlns:a16="http://schemas.microsoft.com/office/drawing/2014/main" id="{BA0F98BF-C7AE-4090-AAE5-EE09941AF1EB}"/>
              </a:ext>
            </a:extLst>
          </p:cNvPr>
          <p:cNvSpPr txBox="1"/>
          <p:nvPr/>
        </p:nvSpPr>
        <p:spPr>
          <a:xfrm>
            <a:off x="2013688" y="4981543"/>
            <a:ext cx="8164624" cy="1384995"/>
          </a:xfrm>
          <a:prstGeom prst="rect">
            <a:avLst/>
          </a:prstGeom>
          <a:noFill/>
          <a:ln>
            <a:noFill/>
          </a:ln>
        </p:spPr>
        <p:txBody>
          <a:bodyPr wrap="square" rtlCol="0">
            <a:spAutoFit/>
          </a:bodyPr>
          <a:lstStyle/>
          <a:p>
            <a:pPr algn="ctr"/>
            <a:r>
              <a:rPr lang="en-US" sz="1400" dirty="0">
                <a:latin typeface="Arial" panose="020B0604020202020204" pitchFamily="34" charset="0"/>
                <a:cs typeface="Arial" panose="020B0604020202020204" pitchFamily="34" charset="0"/>
              </a:rPr>
              <a:t>Also, at start-up, the CAN/J1939 Module requests time and date data from the J1939 System Controller.  This synchronizes the SafetyNet System’s real-time clock with the CAN network controller’s clock.  When this data is received, it is transmitted by the CAN module to the SafetyNet Operator Display.  This causes the SafetyNet System to reset once again. </a:t>
            </a:r>
            <a:r>
              <a:rPr lang="en-US" sz="1400" i="1" dirty="0">
                <a:latin typeface="Arial" panose="020B0604020202020204" pitchFamily="34" charset="0"/>
                <a:cs typeface="Arial" panose="020B0604020202020204" pitchFamily="34" charset="0"/>
              </a:rPr>
              <a:t>The date and time request may not be fulfilled depending on the telematics provider. This will result in SafetyNet’s original real-time clock being set to its original manufactured time and date.</a:t>
            </a:r>
            <a:endParaRPr lang="en-US" sz="14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9EBDC10-FF3D-4023-96A8-BEC19715C507}"/>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F640F224-216B-4E4D-BAC5-E5A062286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3" name="Picture 12" descr="A picture containing black, computer, meter, clock&#10;&#10;Description automatically generated">
            <a:extLst>
              <a:ext uri="{FF2B5EF4-FFF2-40B4-BE49-F238E27FC236}">
                <a16:creationId xmlns:a16="http://schemas.microsoft.com/office/drawing/2014/main" id="{F9FBBF54-F829-4592-8A14-13A40D199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344802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Principle of Operation 2/2</a:t>
            </a:r>
          </a:p>
        </p:txBody>
      </p:sp>
      <p:sp>
        <p:nvSpPr>
          <p:cNvPr id="9" name="Rectangle 8">
            <a:extLst>
              <a:ext uri="{FF2B5EF4-FFF2-40B4-BE49-F238E27FC236}">
                <a16:creationId xmlns:a16="http://schemas.microsoft.com/office/drawing/2014/main" id="{B1992845-1856-4DE2-96BF-7C4F66F54FE7}"/>
              </a:ext>
            </a:extLst>
          </p:cNvPr>
          <p:cNvSpPr/>
          <p:nvPr/>
        </p:nvSpPr>
        <p:spPr>
          <a:xfrm>
            <a:off x="2013688" y="943540"/>
            <a:ext cx="8164624"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Message Communication</a:t>
            </a:r>
          </a:p>
        </p:txBody>
      </p:sp>
      <p:sp>
        <p:nvSpPr>
          <p:cNvPr id="12" name="TextBox 11">
            <a:extLst>
              <a:ext uri="{FF2B5EF4-FFF2-40B4-BE49-F238E27FC236}">
                <a16:creationId xmlns:a16="http://schemas.microsoft.com/office/drawing/2014/main" id="{275146C0-BCB0-4A2A-B2F3-BB3B34218D05}"/>
              </a:ext>
            </a:extLst>
          </p:cNvPr>
          <p:cNvSpPr txBox="1"/>
          <p:nvPr/>
        </p:nvSpPr>
        <p:spPr>
          <a:xfrm>
            <a:off x="2013688" y="1148655"/>
            <a:ext cx="8164624" cy="1384995"/>
          </a:xfrm>
          <a:prstGeom prst="rect">
            <a:avLst/>
          </a:prstGeom>
          <a:noFill/>
          <a:ln>
            <a:noFill/>
          </a:ln>
        </p:spPr>
        <p:txBody>
          <a:bodyPr wrap="square" rtlCol="0">
            <a:spAutoFit/>
          </a:bodyPr>
          <a:lstStyle/>
          <a:p>
            <a:pPr algn="ct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Commercial vehicles have portions but not the entire J1939 message library installed.  Each J1939 equipped vehicle can receive generic DM1 messages (PGN).  The specific status codes (SPNs) transmitted by the SafetyNet CAN module are found in the table in Section 9.2, along with the plain English and hexadecimal translation.  The telematics provider uses this table to present a clear message to the end user by cross-referencing the table with the DM1 message.  </a:t>
            </a:r>
          </a:p>
        </p:txBody>
      </p:sp>
      <p:sp>
        <p:nvSpPr>
          <p:cNvPr id="10" name="Rectangle 9">
            <a:extLst>
              <a:ext uri="{FF2B5EF4-FFF2-40B4-BE49-F238E27FC236}">
                <a16:creationId xmlns:a16="http://schemas.microsoft.com/office/drawing/2014/main" id="{D20081A3-7AD2-4A7F-A184-FCD3DFC50251}"/>
              </a:ext>
            </a:extLst>
          </p:cNvPr>
          <p:cNvSpPr/>
          <p:nvPr/>
        </p:nvSpPr>
        <p:spPr>
          <a:xfrm>
            <a:off x="2013688" y="2738765"/>
            <a:ext cx="8164624"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Accessing DM1 Codes Online</a:t>
            </a:r>
          </a:p>
        </p:txBody>
      </p:sp>
      <p:sp>
        <p:nvSpPr>
          <p:cNvPr id="11" name="TextBox 10">
            <a:extLst>
              <a:ext uri="{FF2B5EF4-FFF2-40B4-BE49-F238E27FC236}">
                <a16:creationId xmlns:a16="http://schemas.microsoft.com/office/drawing/2014/main" id="{C9CB61C4-4698-4908-BB78-23463F5D70A9}"/>
              </a:ext>
            </a:extLst>
          </p:cNvPr>
          <p:cNvSpPr txBox="1"/>
          <p:nvPr/>
        </p:nvSpPr>
        <p:spPr>
          <a:xfrm>
            <a:off x="2013688" y="3091190"/>
            <a:ext cx="8164624" cy="523220"/>
          </a:xfrm>
          <a:prstGeom prst="rect">
            <a:avLst/>
          </a:prstGeom>
          <a:noFill/>
          <a:ln>
            <a:noFill/>
          </a:ln>
        </p:spPr>
        <p:txBody>
          <a:bodyPr wrap="square" rtlCol="0">
            <a:spAutoFit/>
          </a:bodyPr>
          <a:lstStyle/>
          <a:p>
            <a:pPr algn="ctr"/>
            <a:r>
              <a:rPr lang="en-US" sz="1400" dirty="0">
                <a:latin typeface="Arial" panose="020B0604020202020204" pitchFamily="34" charset="0"/>
                <a:cs typeface="Arial" panose="020B0604020202020204" pitchFamily="34" charset="0"/>
              </a:rPr>
              <a:t>These SafetyNet DM1 codes are also available as an Excel spreadsheet online at …</a:t>
            </a:r>
          </a:p>
          <a:p>
            <a:pPr algn="ctr"/>
            <a:r>
              <a:rPr lang="en-US" sz="1400" i="1" dirty="0">
                <a:latin typeface="Arial" panose="020B0604020202020204" pitchFamily="34" charset="0"/>
                <a:cs typeface="Arial" panose="020B0604020202020204" pitchFamily="34" charset="0"/>
              </a:rPr>
              <a:t>https://Totalfirenc.com/aD40Jzx</a:t>
            </a:r>
            <a:endParaRPr lang="en-US"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178D7D8-5BBA-4FCE-A2B4-2ECD7FA2954A}"/>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9D959549-78ED-44BD-9591-B000C9D40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pic>
        <p:nvPicPr>
          <p:cNvPr id="13" name="Picture 12" descr="A picture containing black, computer, meter, clock&#10;&#10;Description automatically generated">
            <a:extLst>
              <a:ext uri="{FF2B5EF4-FFF2-40B4-BE49-F238E27FC236}">
                <a16:creationId xmlns:a16="http://schemas.microsoft.com/office/drawing/2014/main" id="{5ED725BA-095A-4B02-A572-585E68AFE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pic>
        <p:nvPicPr>
          <p:cNvPr id="14" name="Picture 13" descr="A picture containing black, computer, meter, clock&#10;&#10;Description automatically generated">
            <a:extLst>
              <a:ext uri="{FF2B5EF4-FFF2-40B4-BE49-F238E27FC236}">
                <a16:creationId xmlns:a16="http://schemas.microsoft.com/office/drawing/2014/main" id="{B39D529F-71C5-4A53-903E-C2724F78C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1204" y="6508892"/>
            <a:ext cx="755873" cy="434465"/>
          </a:xfrm>
          <a:prstGeom prst="rect">
            <a:avLst/>
          </a:prstGeom>
        </p:spPr>
      </p:pic>
    </p:spTree>
    <p:extLst>
      <p:ext uri="{BB962C8B-B14F-4D97-AF65-F5344CB8AC3E}">
        <p14:creationId xmlns:p14="http://schemas.microsoft.com/office/powerpoint/2010/main" val="116028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AC5A-4747-4EC4-BA54-9D14AB7EE2A2}"/>
              </a:ext>
            </a:extLst>
          </p:cNvPr>
          <p:cNvSpPr/>
          <p:nvPr/>
        </p:nvSpPr>
        <p:spPr>
          <a:xfrm>
            <a:off x="197323" y="116292"/>
            <a:ext cx="11797354" cy="661737"/>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E9A105-4092-4474-B549-E63E12EC6689}"/>
              </a:ext>
            </a:extLst>
          </p:cNvPr>
          <p:cNvSpPr txBox="1"/>
          <p:nvPr/>
        </p:nvSpPr>
        <p:spPr>
          <a:xfrm>
            <a:off x="197323" y="185550"/>
            <a:ext cx="1138507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Pre-Installation 1/2 </a:t>
            </a:r>
          </a:p>
        </p:txBody>
      </p:sp>
      <p:sp>
        <p:nvSpPr>
          <p:cNvPr id="9" name="Rectangle 8">
            <a:extLst>
              <a:ext uri="{FF2B5EF4-FFF2-40B4-BE49-F238E27FC236}">
                <a16:creationId xmlns:a16="http://schemas.microsoft.com/office/drawing/2014/main" id="{B1992845-1856-4DE2-96BF-7C4F66F54FE7}"/>
              </a:ext>
            </a:extLst>
          </p:cNvPr>
          <p:cNvSpPr/>
          <p:nvPr/>
        </p:nvSpPr>
        <p:spPr>
          <a:xfrm>
            <a:off x="3387961" y="1189672"/>
            <a:ext cx="5289077" cy="352425"/>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Installation &amp; Start Up Safety</a:t>
            </a:r>
          </a:p>
        </p:txBody>
      </p:sp>
      <p:pic>
        <p:nvPicPr>
          <p:cNvPr id="11" name="Graphic 10" descr="Arrow Slight curve">
            <a:extLst>
              <a:ext uri="{FF2B5EF4-FFF2-40B4-BE49-F238E27FC236}">
                <a16:creationId xmlns:a16="http://schemas.microsoft.com/office/drawing/2014/main" id="{E6A90E1B-4191-4B8A-BF69-369B1FA5A2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8901" y="1951672"/>
            <a:ext cx="419099" cy="454024"/>
          </a:xfrm>
          <a:prstGeom prst="rect">
            <a:avLst/>
          </a:prstGeom>
        </p:spPr>
      </p:pic>
      <p:sp>
        <p:nvSpPr>
          <p:cNvPr id="13" name="TextBox 12">
            <a:extLst>
              <a:ext uri="{FF2B5EF4-FFF2-40B4-BE49-F238E27FC236}">
                <a16:creationId xmlns:a16="http://schemas.microsoft.com/office/drawing/2014/main" id="{8E8BF09A-2E7E-4604-8A9A-B9155646EBA3}"/>
              </a:ext>
            </a:extLst>
          </p:cNvPr>
          <p:cNvSpPr txBox="1"/>
          <p:nvPr/>
        </p:nvSpPr>
        <p:spPr>
          <a:xfrm>
            <a:off x="3267075" y="1951672"/>
            <a:ext cx="6124575" cy="295465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Remove power from the SafetyNet system before making any electrical connections to the CAN Interface Module.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Make sure you understand how the fire suppression system is designed and installed.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automatic fire system includes pressurized containers which may cause injury if improperly maintained.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automatic fire system includes devices which contain small amounts of explosives.  Take care when handling linear actuators or squib type devices. </a:t>
            </a:r>
          </a:p>
          <a:p>
            <a:endParaRPr lang="en-US" dirty="0"/>
          </a:p>
        </p:txBody>
      </p:sp>
      <p:pic>
        <p:nvPicPr>
          <p:cNvPr id="15" name="Graphic 14" descr="Arrow Slight curve">
            <a:extLst>
              <a:ext uri="{FF2B5EF4-FFF2-40B4-BE49-F238E27FC236}">
                <a16:creationId xmlns:a16="http://schemas.microsoft.com/office/drawing/2014/main" id="{E1050257-9558-4B62-AD96-26EC4A61A3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8901" y="2599372"/>
            <a:ext cx="419099" cy="454024"/>
          </a:xfrm>
          <a:prstGeom prst="rect">
            <a:avLst/>
          </a:prstGeom>
        </p:spPr>
      </p:pic>
      <p:pic>
        <p:nvPicPr>
          <p:cNvPr id="16" name="Graphic 15" descr="Arrow Slight curve">
            <a:extLst>
              <a:ext uri="{FF2B5EF4-FFF2-40B4-BE49-F238E27FC236}">
                <a16:creationId xmlns:a16="http://schemas.microsoft.com/office/drawing/2014/main" id="{5E0951AC-1393-4728-87C2-14CED8B8A0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8901" y="3277080"/>
            <a:ext cx="419099" cy="454024"/>
          </a:xfrm>
          <a:prstGeom prst="rect">
            <a:avLst/>
          </a:prstGeom>
        </p:spPr>
      </p:pic>
      <p:pic>
        <p:nvPicPr>
          <p:cNvPr id="17" name="Graphic 16" descr="Arrow Slight curve">
            <a:extLst>
              <a:ext uri="{FF2B5EF4-FFF2-40B4-BE49-F238E27FC236}">
                <a16:creationId xmlns:a16="http://schemas.microsoft.com/office/drawing/2014/main" id="{ADF94814-F675-4406-817C-94AFA465E8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8901" y="3954788"/>
            <a:ext cx="419099" cy="454024"/>
          </a:xfrm>
          <a:prstGeom prst="rect">
            <a:avLst/>
          </a:prstGeom>
        </p:spPr>
      </p:pic>
      <p:sp>
        <p:nvSpPr>
          <p:cNvPr id="18" name="Rectangle 17">
            <a:extLst>
              <a:ext uri="{FF2B5EF4-FFF2-40B4-BE49-F238E27FC236}">
                <a16:creationId xmlns:a16="http://schemas.microsoft.com/office/drawing/2014/main" id="{6960971E-C006-4670-9EB3-732C94AF4D02}"/>
              </a:ext>
            </a:extLst>
          </p:cNvPr>
          <p:cNvSpPr/>
          <p:nvPr/>
        </p:nvSpPr>
        <p:spPr>
          <a:xfrm>
            <a:off x="927099" y="4773513"/>
            <a:ext cx="10210800" cy="1535744"/>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Arial" panose="020B0604020202020204" pitchFamily="34" charset="0"/>
                <a:cs typeface="Arial" panose="020B0604020202020204" pitchFamily="34" charset="0"/>
              </a:rPr>
              <a:t>Prior to performing any installations or electrical system maintenance:</a:t>
            </a:r>
          </a:p>
          <a:p>
            <a:pPr marL="285750" indent="-285750" algn="ctr">
              <a:buFont typeface="Arial" panose="020B0604020202020204" pitchFamily="34" charset="0"/>
              <a:buChar char="•"/>
            </a:pPr>
            <a:r>
              <a:rPr lang="en-US" sz="1400" i="1" dirty="0">
                <a:latin typeface="Arial" panose="020B0604020202020204" pitchFamily="34" charset="0"/>
                <a:cs typeface="Arial" panose="020B0604020202020204" pitchFamily="34" charset="0"/>
              </a:rPr>
              <a:t>Unplug and disconnect all Linear Actuators</a:t>
            </a:r>
          </a:p>
          <a:p>
            <a:pPr marL="285750" indent="-285750" algn="ctr">
              <a:buFont typeface="Arial" panose="020B0604020202020204" pitchFamily="34" charset="0"/>
              <a:buChar char="•"/>
            </a:pPr>
            <a:r>
              <a:rPr lang="en-US" sz="1400" i="1" dirty="0">
                <a:latin typeface="Arial" panose="020B0604020202020204" pitchFamily="34" charset="0"/>
                <a:cs typeface="Arial" panose="020B0604020202020204" pitchFamily="34" charset="0"/>
              </a:rPr>
              <a:t>Replace Linear Actuators with the appropriate Alarm Module</a:t>
            </a:r>
          </a:p>
          <a:p>
            <a:pPr marL="285750" indent="-285750" algn="ctr">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a:p>
            <a:pPr algn="ctr"/>
            <a:r>
              <a:rPr lang="en-US" sz="1400" b="1" i="1" dirty="0">
                <a:latin typeface="Arial" panose="020B0604020202020204" pitchFamily="34" charset="0"/>
                <a:cs typeface="Arial" panose="020B0604020202020204" pitchFamily="34" charset="0"/>
              </a:rPr>
              <a:t>Caution: A fire suppression system discharge may occur if all Linear Actuators are not disconnected before proceeding!</a:t>
            </a:r>
          </a:p>
        </p:txBody>
      </p:sp>
      <p:pic>
        <p:nvPicPr>
          <p:cNvPr id="24" name="Picture 23">
            <a:extLst>
              <a:ext uri="{FF2B5EF4-FFF2-40B4-BE49-F238E27FC236}">
                <a16:creationId xmlns:a16="http://schemas.microsoft.com/office/drawing/2014/main" id="{0E55DDCE-5C90-495F-8E88-18567E3C9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22" y="6373024"/>
            <a:ext cx="2030602" cy="462219"/>
          </a:xfrm>
          <a:prstGeom prst="rect">
            <a:avLst/>
          </a:prstGeom>
        </p:spPr>
      </p:pic>
      <p:sp>
        <p:nvSpPr>
          <p:cNvPr id="25" name="TextBox 24">
            <a:extLst>
              <a:ext uri="{FF2B5EF4-FFF2-40B4-BE49-F238E27FC236}">
                <a16:creationId xmlns:a16="http://schemas.microsoft.com/office/drawing/2014/main" id="{EB02EF08-7664-4725-A50B-320AE8729BCF}"/>
              </a:ext>
            </a:extLst>
          </p:cNvPr>
          <p:cNvSpPr txBox="1"/>
          <p:nvPr/>
        </p:nvSpPr>
        <p:spPr>
          <a:xfrm>
            <a:off x="8850517" y="6537331"/>
            <a:ext cx="2388287" cy="461665"/>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 J1939 Module Training.ppt.</a:t>
            </a:r>
          </a:p>
          <a:p>
            <a:endParaRPr lang="en-US" sz="1200" i="1" dirty="0">
              <a:latin typeface="Arial" panose="020B0604020202020204" pitchFamily="34" charset="0"/>
              <a:cs typeface="Arial" panose="020B0604020202020204" pitchFamily="34" charset="0"/>
            </a:endParaRPr>
          </a:p>
        </p:txBody>
      </p:sp>
      <p:pic>
        <p:nvPicPr>
          <p:cNvPr id="14" name="Picture 13" descr="A picture containing black, computer, meter, clock&#10;&#10;Description automatically generated">
            <a:extLst>
              <a:ext uri="{FF2B5EF4-FFF2-40B4-BE49-F238E27FC236}">
                <a16:creationId xmlns:a16="http://schemas.microsoft.com/office/drawing/2014/main" id="{0E5D4DB0-8F7B-458A-BC3F-99900D9B5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804" y="6356492"/>
            <a:ext cx="755873" cy="434465"/>
          </a:xfrm>
          <a:prstGeom prst="rect">
            <a:avLst/>
          </a:prstGeom>
        </p:spPr>
      </p:pic>
    </p:spTree>
    <p:extLst>
      <p:ext uri="{BB962C8B-B14F-4D97-AF65-F5344CB8AC3E}">
        <p14:creationId xmlns:p14="http://schemas.microsoft.com/office/powerpoint/2010/main" val="4151972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10398</TotalTime>
  <Words>3092</Words>
  <Application>Microsoft Office PowerPoint</Application>
  <PresentationFormat>Widescreen</PresentationFormat>
  <Paragraphs>322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Bahnschrift</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Ospina</dc:creator>
  <cp:lastModifiedBy>Mike Rohlik</cp:lastModifiedBy>
  <cp:revision>53</cp:revision>
  <dcterms:created xsi:type="dcterms:W3CDTF">2020-02-26T15:25:03Z</dcterms:created>
  <dcterms:modified xsi:type="dcterms:W3CDTF">2020-03-31T16:51:03Z</dcterms:modified>
</cp:coreProperties>
</file>